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9" r:id="rId4"/>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30" d="100"/>
          <a:sy n="130" d="100"/>
        </p:scale>
        <p:origin x="960" y="-43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7F35222E-0F4A-4867-85FF-E4C736E22666}" type="datetimeFigureOut">
              <a:rPr kumimoji="1" lang="ja-JP" altLang="en-US" smtClean="0"/>
              <a:t>2025/12/26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52CD848-3BAE-4B94-86F6-107CF5C2ED40}" type="slidenum">
              <a:rPr kumimoji="1" lang="ja-JP" altLang="en-US" smtClean="0"/>
              <a:t>‹#›</a:t>
            </a:fld>
            <a:endParaRPr kumimoji="1" lang="ja-JP" altLang="en-US"/>
          </a:p>
        </p:txBody>
      </p:sp>
    </p:spTree>
    <p:extLst>
      <p:ext uri="{BB962C8B-B14F-4D97-AF65-F5344CB8AC3E}">
        <p14:creationId xmlns:p14="http://schemas.microsoft.com/office/powerpoint/2010/main" val="31986399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F35222E-0F4A-4867-85FF-E4C736E22666}" type="datetimeFigureOut">
              <a:rPr kumimoji="1" lang="ja-JP" altLang="en-US" smtClean="0"/>
              <a:t>2025/12/26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52CD848-3BAE-4B94-86F6-107CF5C2ED40}" type="slidenum">
              <a:rPr kumimoji="1" lang="ja-JP" altLang="en-US" smtClean="0"/>
              <a:t>‹#›</a:t>
            </a:fld>
            <a:endParaRPr kumimoji="1" lang="ja-JP" altLang="en-US"/>
          </a:p>
        </p:txBody>
      </p:sp>
    </p:spTree>
    <p:extLst>
      <p:ext uri="{BB962C8B-B14F-4D97-AF65-F5344CB8AC3E}">
        <p14:creationId xmlns:p14="http://schemas.microsoft.com/office/powerpoint/2010/main" val="37885247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F35222E-0F4A-4867-85FF-E4C736E22666}" type="datetimeFigureOut">
              <a:rPr kumimoji="1" lang="ja-JP" altLang="en-US" smtClean="0"/>
              <a:t>2025/12/26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52CD848-3BAE-4B94-86F6-107CF5C2ED40}" type="slidenum">
              <a:rPr kumimoji="1" lang="ja-JP" altLang="en-US" smtClean="0"/>
              <a:t>‹#›</a:t>
            </a:fld>
            <a:endParaRPr kumimoji="1" lang="ja-JP" altLang="en-US"/>
          </a:p>
        </p:txBody>
      </p:sp>
    </p:spTree>
    <p:extLst>
      <p:ext uri="{BB962C8B-B14F-4D97-AF65-F5344CB8AC3E}">
        <p14:creationId xmlns:p14="http://schemas.microsoft.com/office/powerpoint/2010/main" val="13069525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F35222E-0F4A-4867-85FF-E4C736E22666}" type="datetimeFigureOut">
              <a:rPr kumimoji="1" lang="ja-JP" altLang="en-US" smtClean="0"/>
              <a:t>2025/12/26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52CD848-3BAE-4B94-86F6-107CF5C2ED40}" type="slidenum">
              <a:rPr kumimoji="1" lang="ja-JP" altLang="en-US" smtClean="0"/>
              <a:t>‹#›</a:t>
            </a:fld>
            <a:endParaRPr kumimoji="1" lang="ja-JP" altLang="en-US"/>
          </a:p>
        </p:txBody>
      </p:sp>
    </p:spTree>
    <p:extLst>
      <p:ext uri="{BB962C8B-B14F-4D97-AF65-F5344CB8AC3E}">
        <p14:creationId xmlns:p14="http://schemas.microsoft.com/office/powerpoint/2010/main" val="35122477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7F35222E-0F4A-4867-85FF-E4C736E22666}" type="datetimeFigureOut">
              <a:rPr kumimoji="1" lang="ja-JP" altLang="en-US" smtClean="0"/>
              <a:t>2025/12/26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52CD848-3BAE-4B94-86F6-107CF5C2ED40}" type="slidenum">
              <a:rPr kumimoji="1" lang="ja-JP" altLang="en-US" smtClean="0"/>
              <a:t>‹#›</a:t>
            </a:fld>
            <a:endParaRPr kumimoji="1" lang="ja-JP" altLang="en-US"/>
          </a:p>
        </p:txBody>
      </p:sp>
    </p:spTree>
    <p:extLst>
      <p:ext uri="{BB962C8B-B14F-4D97-AF65-F5344CB8AC3E}">
        <p14:creationId xmlns:p14="http://schemas.microsoft.com/office/powerpoint/2010/main" val="38182121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7F35222E-0F4A-4867-85FF-E4C736E22666}" type="datetimeFigureOut">
              <a:rPr kumimoji="1" lang="ja-JP" altLang="en-US" smtClean="0"/>
              <a:t>2025/12/26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52CD848-3BAE-4B94-86F6-107CF5C2ED40}" type="slidenum">
              <a:rPr kumimoji="1" lang="ja-JP" altLang="en-US" smtClean="0"/>
              <a:t>‹#›</a:t>
            </a:fld>
            <a:endParaRPr kumimoji="1" lang="ja-JP" altLang="en-US"/>
          </a:p>
        </p:txBody>
      </p:sp>
    </p:spTree>
    <p:extLst>
      <p:ext uri="{BB962C8B-B14F-4D97-AF65-F5344CB8AC3E}">
        <p14:creationId xmlns:p14="http://schemas.microsoft.com/office/powerpoint/2010/main" val="20687441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7F35222E-0F4A-4867-85FF-E4C736E22666}" type="datetimeFigureOut">
              <a:rPr kumimoji="1" lang="ja-JP" altLang="en-US" smtClean="0"/>
              <a:t>2025/12/26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052CD848-3BAE-4B94-86F6-107CF5C2ED40}" type="slidenum">
              <a:rPr kumimoji="1" lang="ja-JP" altLang="en-US" smtClean="0"/>
              <a:t>‹#›</a:t>
            </a:fld>
            <a:endParaRPr kumimoji="1" lang="ja-JP" altLang="en-US"/>
          </a:p>
        </p:txBody>
      </p:sp>
    </p:spTree>
    <p:extLst>
      <p:ext uri="{BB962C8B-B14F-4D97-AF65-F5344CB8AC3E}">
        <p14:creationId xmlns:p14="http://schemas.microsoft.com/office/powerpoint/2010/main" val="3724756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7F35222E-0F4A-4867-85FF-E4C736E22666}" type="datetimeFigureOut">
              <a:rPr kumimoji="1" lang="ja-JP" altLang="en-US" smtClean="0"/>
              <a:t>2025/12/26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052CD848-3BAE-4B94-86F6-107CF5C2ED40}" type="slidenum">
              <a:rPr kumimoji="1" lang="ja-JP" altLang="en-US" smtClean="0"/>
              <a:t>‹#›</a:t>
            </a:fld>
            <a:endParaRPr kumimoji="1" lang="ja-JP" altLang="en-US"/>
          </a:p>
        </p:txBody>
      </p:sp>
    </p:spTree>
    <p:extLst>
      <p:ext uri="{BB962C8B-B14F-4D97-AF65-F5344CB8AC3E}">
        <p14:creationId xmlns:p14="http://schemas.microsoft.com/office/powerpoint/2010/main" val="17409717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F35222E-0F4A-4867-85FF-E4C736E22666}" type="datetimeFigureOut">
              <a:rPr kumimoji="1" lang="ja-JP" altLang="en-US" smtClean="0"/>
              <a:t>2025/12/26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052CD848-3BAE-4B94-86F6-107CF5C2ED40}" type="slidenum">
              <a:rPr kumimoji="1" lang="ja-JP" altLang="en-US" smtClean="0"/>
              <a:t>‹#›</a:t>
            </a:fld>
            <a:endParaRPr kumimoji="1" lang="ja-JP" altLang="en-US"/>
          </a:p>
        </p:txBody>
      </p:sp>
    </p:spTree>
    <p:extLst>
      <p:ext uri="{BB962C8B-B14F-4D97-AF65-F5344CB8AC3E}">
        <p14:creationId xmlns:p14="http://schemas.microsoft.com/office/powerpoint/2010/main" val="3967132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F35222E-0F4A-4867-85FF-E4C736E22666}" type="datetimeFigureOut">
              <a:rPr kumimoji="1" lang="ja-JP" altLang="en-US" smtClean="0"/>
              <a:t>2025/12/26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52CD848-3BAE-4B94-86F6-107CF5C2ED40}" type="slidenum">
              <a:rPr kumimoji="1" lang="ja-JP" altLang="en-US" smtClean="0"/>
              <a:t>‹#›</a:t>
            </a:fld>
            <a:endParaRPr kumimoji="1" lang="ja-JP" altLang="en-US"/>
          </a:p>
        </p:txBody>
      </p:sp>
    </p:spTree>
    <p:extLst>
      <p:ext uri="{BB962C8B-B14F-4D97-AF65-F5344CB8AC3E}">
        <p14:creationId xmlns:p14="http://schemas.microsoft.com/office/powerpoint/2010/main" val="13258655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F35222E-0F4A-4867-85FF-E4C736E22666}" type="datetimeFigureOut">
              <a:rPr kumimoji="1" lang="ja-JP" altLang="en-US" smtClean="0"/>
              <a:t>2025/12/26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52CD848-3BAE-4B94-86F6-107CF5C2ED40}" type="slidenum">
              <a:rPr kumimoji="1" lang="ja-JP" altLang="en-US" smtClean="0"/>
              <a:t>‹#›</a:t>
            </a:fld>
            <a:endParaRPr kumimoji="1" lang="ja-JP" altLang="en-US"/>
          </a:p>
        </p:txBody>
      </p:sp>
    </p:spTree>
    <p:extLst>
      <p:ext uri="{BB962C8B-B14F-4D97-AF65-F5344CB8AC3E}">
        <p14:creationId xmlns:p14="http://schemas.microsoft.com/office/powerpoint/2010/main" val="28953694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7F35222E-0F4A-4867-85FF-E4C736E22666}" type="datetimeFigureOut">
              <a:rPr kumimoji="1" lang="ja-JP" altLang="en-US" smtClean="0"/>
              <a:t>2025/12/26</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052CD848-3BAE-4B94-86F6-107CF5C2ED40}" type="slidenum">
              <a:rPr kumimoji="1" lang="ja-JP" altLang="en-US" smtClean="0"/>
              <a:t>‹#›</a:t>
            </a:fld>
            <a:endParaRPr kumimoji="1" lang="ja-JP" altLang="en-US"/>
          </a:p>
        </p:txBody>
      </p:sp>
    </p:spTree>
    <p:extLst>
      <p:ext uri="{BB962C8B-B14F-4D97-AF65-F5344CB8AC3E}">
        <p14:creationId xmlns:p14="http://schemas.microsoft.com/office/powerpoint/2010/main" val="252481893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6D603FC-CC46-8318-ED8F-7D4C1319C1F4}"/>
              </a:ext>
            </a:extLst>
          </p:cNvPr>
          <p:cNvSpPr>
            <a:spLocks noGrp="1"/>
          </p:cNvSpPr>
          <p:nvPr>
            <p:ph type="ctrTitle"/>
          </p:nvPr>
        </p:nvSpPr>
        <p:spPr>
          <a:xfrm>
            <a:off x="-99485" y="53362"/>
            <a:ext cx="2914651" cy="360009"/>
          </a:xfrm>
        </p:spPr>
        <p:txBody>
          <a:bodyPr>
            <a:normAutofit/>
          </a:bodyPr>
          <a:lstStyle/>
          <a:p>
            <a:r>
              <a:rPr kumimoji="1" lang="ja-JP" altLang="en-US" sz="1100" b="1" dirty="0"/>
              <a:t>三条マルシェ出店配置図</a:t>
            </a:r>
          </a:p>
        </p:txBody>
      </p:sp>
      <p:sp>
        <p:nvSpPr>
          <p:cNvPr id="3" name="字幕 2">
            <a:extLst>
              <a:ext uri="{FF2B5EF4-FFF2-40B4-BE49-F238E27FC236}">
                <a16:creationId xmlns:a16="http://schemas.microsoft.com/office/drawing/2014/main" id="{28701F62-77AA-0231-7B08-5DD078D18ABB}"/>
              </a:ext>
            </a:extLst>
          </p:cNvPr>
          <p:cNvSpPr>
            <a:spLocks noGrp="1"/>
          </p:cNvSpPr>
          <p:nvPr>
            <p:ph type="subTitle" idx="1"/>
          </p:nvPr>
        </p:nvSpPr>
        <p:spPr>
          <a:xfrm>
            <a:off x="1714500" y="130836"/>
            <a:ext cx="5143500" cy="360009"/>
          </a:xfrm>
        </p:spPr>
        <p:txBody>
          <a:bodyPr/>
          <a:lstStyle/>
          <a:p>
            <a:r>
              <a:rPr kumimoji="1" lang="en-US" altLang="ja-JP" dirty="0"/>
              <a:t>2500×2500</a:t>
            </a:r>
            <a:r>
              <a:rPr kumimoji="1" lang="ja-JP" altLang="en-US" dirty="0"/>
              <a:t>㎜テント内の配置について</a:t>
            </a:r>
          </a:p>
        </p:txBody>
      </p:sp>
      <p:sp>
        <p:nvSpPr>
          <p:cNvPr id="4" name="Text Box 42">
            <a:extLst>
              <a:ext uri="{FF2B5EF4-FFF2-40B4-BE49-F238E27FC236}">
                <a16:creationId xmlns:a16="http://schemas.microsoft.com/office/drawing/2014/main" id="{832E1187-77EE-3474-8E43-442CA84D7643}"/>
              </a:ext>
            </a:extLst>
          </p:cNvPr>
          <p:cNvSpPr txBox="1">
            <a:spLocks noChangeArrowheads="1"/>
          </p:cNvSpPr>
          <p:nvPr/>
        </p:nvSpPr>
        <p:spPr bwMode="auto">
          <a:xfrm>
            <a:off x="393700" y="7636615"/>
            <a:ext cx="6361112" cy="2002860"/>
          </a:xfrm>
          <a:prstGeom prst="rect">
            <a:avLst/>
          </a:prstGeom>
          <a:noFill/>
          <a:ln w="9525" algn="ctr">
            <a:solidFill>
              <a:srgbClr val="000000"/>
            </a:solidFill>
            <a:miter lim="800000"/>
            <a:headEnd/>
            <a:tailEnd/>
          </a:ln>
          <a:effectLst/>
          <a:extLst>
            <a:ext uri="{909E8E84-426E-40DD-AFC4-6F175D3DCCD1}">
              <a14:hiddenFill xmlns:a14="http://schemas.microsoft.com/office/drawing/2010/main">
                <a:solidFill>
                  <a:srgbClr val="808080"/>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74295" tIns="8890" rIns="74295" bIns="8890" anchor="t" anchorCtr="0" upright="1">
            <a:noAutofit/>
          </a:bodyPr>
          <a:lstStyle/>
          <a:p>
            <a:pPr algn="just">
              <a:buNone/>
            </a:pPr>
            <a:r>
              <a:rPr lang="ja-JP" sz="1200" kern="100" dirty="0">
                <a:effectLst/>
                <a:latin typeface="+mn-ea"/>
                <a:cs typeface="Times New Roman" panose="02020603050405020304" pitchFamily="18" charset="0"/>
              </a:rPr>
              <a:t>☆テント内の備品の配置、販売スペース、</a:t>
            </a:r>
            <a:endParaRPr lang="en-US" altLang="ja-JP" sz="1200" kern="100" dirty="0">
              <a:effectLst/>
              <a:latin typeface="+mn-ea"/>
              <a:cs typeface="Times New Roman" panose="02020603050405020304" pitchFamily="18" charset="0"/>
            </a:endParaRPr>
          </a:p>
          <a:p>
            <a:pPr algn="just">
              <a:buNone/>
            </a:pPr>
            <a:r>
              <a:rPr lang="ja-JP" altLang="en-US" sz="1200" kern="100" dirty="0">
                <a:effectLst/>
                <a:latin typeface="+mn-ea"/>
                <a:cs typeface="Times New Roman" panose="02020603050405020304" pitchFamily="18" charset="0"/>
              </a:rPr>
              <a:t>　</a:t>
            </a:r>
            <a:r>
              <a:rPr lang="ja-JP" sz="1200" kern="100" dirty="0">
                <a:effectLst/>
                <a:latin typeface="+mn-ea"/>
                <a:cs typeface="Times New Roman" panose="02020603050405020304" pitchFamily="18" charset="0"/>
              </a:rPr>
              <a:t>在庫のストック状況がわかるようにご記入ください。</a:t>
            </a:r>
            <a:endParaRPr lang="ja-JP" sz="1050" kern="100" dirty="0">
              <a:effectLst/>
              <a:latin typeface="+mn-ea"/>
              <a:cs typeface="Times New Roman" panose="02020603050405020304" pitchFamily="18" charset="0"/>
            </a:endParaRPr>
          </a:p>
          <a:p>
            <a:pPr algn="just">
              <a:buNone/>
            </a:pPr>
            <a:endParaRPr lang="en-US" altLang="ja-JP" sz="1200" kern="100" dirty="0">
              <a:effectLst/>
              <a:latin typeface="+mn-ea"/>
              <a:cs typeface="Times New Roman" panose="02020603050405020304" pitchFamily="18" charset="0"/>
            </a:endParaRPr>
          </a:p>
          <a:p>
            <a:pPr algn="just">
              <a:buNone/>
            </a:pPr>
            <a:r>
              <a:rPr lang="ja-JP" sz="1200" kern="100" dirty="0">
                <a:effectLst/>
                <a:latin typeface="+mn-ea"/>
                <a:cs typeface="Times New Roman" panose="02020603050405020304" pitchFamily="18" charset="0"/>
              </a:rPr>
              <a:t>【飲食・食品出店の方は下記の項目を必ずご記入ください】</a:t>
            </a:r>
            <a:endParaRPr lang="ja-JP" sz="1050" kern="100" dirty="0">
              <a:effectLst/>
              <a:latin typeface="+mn-ea"/>
              <a:cs typeface="Times New Roman" panose="02020603050405020304" pitchFamily="18" charset="0"/>
            </a:endParaRPr>
          </a:p>
          <a:p>
            <a:pPr algn="just">
              <a:buNone/>
            </a:pPr>
            <a:r>
              <a:rPr lang="ja-JP" sz="1200" kern="100" dirty="0">
                <a:effectLst/>
                <a:latin typeface="+mn-ea"/>
                <a:cs typeface="Times New Roman" panose="02020603050405020304" pitchFamily="18" charset="0"/>
              </a:rPr>
              <a:t>□消火器（発電機を使用または、火気を使用する場合）</a:t>
            </a:r>
            <a:endParaRPr lang="ja-JP" sz="1050" kern="100" dirty="0">
              <a:effectLst/>
              <a:latin typeface="+mn-ea"/>
              <a:cs typeface="Times New Roman" panose="02020603050405020304" pitchFamily="18" charset="0"/>
            </a:endParaRPr>
          </a:p>
          <a:p>
            <a:pPr algn="just">
              <a:buNone/>
            </a:pPr>
            <a:r>
              <a:rPr lang="ja-JP" sz="1200" kern="100" dirty="0">
                <a:effectLst/>
                <a:latin typeface="+mn-ea"/>
                <a:cs typeface="Times New Roman" panose="02020603050405020304" pitchFamily="18" charset="0"/>
              </a:rPr>
              <a:t>□保冷庫・冷蔵庫（食材などのストック方法）　　　</a:t>
            </a:r>
            <a:endParaRPr lang="ja-JP" sz="1050" kern="100" dirty="0">
              <a:effectLst/>
              <a:latin typeface="+mn-ea"/>
              <a:cs typeface="Times New Roman" panose="02020603050405020304" pitchFamily="18" charset="0"/>
            </a:endParaRPr>
          </a:p>
          <a:p>
            <a:pPr algn="just">
              <a:buNone/>
            </a:pPr>
            <a:r>
              <a:rPr lang="ja-JP" sz="1200" kern="100" dirty="0">
                <a:effectLst/>
                <a:latin typeface="+mn-ea"/>
                <a:cs typeface="Times New Roman" panose="02020603050405020304" pitchFamily="18" charset="0"/>
              </a:rPr>
              <a:t>□フライヤー、鍋</a:t>
            </a:r>
            <a:endParaRPr lang="ja-JP" sz="1050" kern="100" dirty="0">
              <a:effectLst/>
              <a:latin typeface="+mn-ea"/>
              <a:cs typeface="Times New Roman" panose="02020603050405020304" pitchFamily="18" charset="0"/>
            </a:endParaRPr>
          </a:p>
          <a:p>
            <a:pPr algn="just">
              <a:buNone/>
            </a:pPr>
            <a:r>
              <a:rPr lang="ja-JP" sz="1200" kern="100" dirty="0">
                <a:effectLst/>
                <a:latin typeface="+mn-ea"/>
                <a:cs typeface="Times New Roman" panose="02020603050405020304" pitchFamily="18" charset="0"/>
              </a:rPr>
              <a:t>□火気の種類（ガスボンベ・ガスコンロ・ＩＨ・卓上ガスコンロ）</a:t>
            </a:r>
            <a:endParaRPr lang="ja-JP" sz="1050" kern="100" dirty="0">
              <a:effectLst/>
              <a:latin typeface="+mn-ea"/>
              <a:cs typeface="Times New Roman" panose="02020603050405020304" pitchFamily="18" charset="0"/>
            </a:endParaRPr>
          </a:p>
          <a:p>
            <a:pPr algn="just">
              <a:buNone/>
            </a:pPr>
            <a:r>
              <a:rPr lang="ja-JP" sz="1200" kern="100" dirty="0">
                <a:effectLst/>
                <a:latin typeface="+mn-ea"/>
                <a:cs typeface="Times New Roman" panose="02020603050405020304" pitchFamily="18" charset="0"/>
              </a:rPr>
              <a:t>□消毒スプレー</a:t>
            </a:r>
            <a:endParaRPr lang="ja-JP" sz="1050" kern="100" dirty="0">
              <a:effectLst/>
              <a:latin typeface="+mn-ea"/>
              <a:cs typeface="Times New Roman" panose="02020603050405020304" pitchFamily="18" charset="0"/>
            </a:endParaRPr>
          </a:p>
          <a:p>
            <a:pPr algn="just">
              <a:buNone/>
            </a:pPr>
            <a:r>
              <a:rPr lang="ja-JP" sz="1200" kern="100" dirty="0">
                <a:effectLst/>
                <a:latin typeface="+mn-ea"/>
                <a:cs typeface="Times New Roman" panose="02020603050405020304" pitchFamily="18" charset="0"/>
              </a:rPr>
              <a:t>□ゴミ箱</a:t>
            </a:r>
            <a:endParaRPr lang="ja-JP" sz="1050" kern="100" dirty="0">
              <a:effectLst/>
              <a:latin typeface="+mn-ea"/>
              <a:cs typeface="Times New Roman" panose="02020603050405020304" pitchFamily="18" charset="0"/>
            </a:endParaRPr>
          </a:p>
          <a:p>
            <a:pPr algn="just">
              <a:buNone/>
            </a:pPr>
            <a:r>
              <a:rPr lang="ja-JP" sz="1200" kern="100" dirty="0">
                <a:effectLst/>
                <a:latin typeface="+mn-ea"/>
                <a:cs typeface="Times New Roman" panose="02020603050405020304" pitchFamily="18" charset="0"/>
              </a:rPr>
              <a:t>□その他　必要なもの</a:t>
            </a:r>
            <a:endParaRPr lang="ja-JP" sz="1050" kern="100" dirty="0">
              <a:effectLst/>
              <a:latin typeface="+mn-ea"/>
              <a:cs typeface="Times New Roman" panose="02020603050405020304" pitchFamily="18" charset="0"/>
            </a:endParaRPr>
          </a:p>
        </p:txBody>
      </p:sp>
      <p:sp>
        <p:nvSpPr>
          <p:cNvPr id="6" name="正方形/長方形 5">
            <a:extLst>
              <a:ext uri="{FF2B5EF4-FFF2-40B4-BE49-F238E27FC236}">
                <a16:creationId xmlns:a16="http://schemas.microsoft.com/office/drawing/2014/main" id="{7E794BB6-EBFB-6312-F5A3-720E61BD86A9}"/>
              </a:ext>
            </a:extLst>
          </p:cNvPr>
          <p:cNvSpPr/>
          <p:nvPr/>
        </p:nvSpPr>
        <p:spPr>
          <a:xfrm>
            <a:off x="2377016" y="1156606"/>
            <a:ext cx="3060700" cy="306000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正方形/長方形 6">
            <a:extLst>
              <a:ext uri="{FF2B5EF4-FFF2-40B4-BE49-F238E27FC236}">
                <a16:creationId xmlns:a16="http://schemas.microsoft.com/office/drawing/2014/main" id="{CDFEB5FF-336F-49AD-5367-0ED9AB5DD73D}"/>
              </a:ext>
            </a:extLst>
          </p:cNvPr>
          <p:cNvSpPr/>
          <p:nvPr/>
        </p:nvSpPr>
        <p:spPr>
          <a:xfrm>
            <a:off x="2377016" y="4216606"/>
            <a:ext cx="3060700" cy="306000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a:extLst>
              <a:ext uri="{FF2B5EF4-FFF2-40B4-BE49-F238E27FC236}">
                <a16:creationId xmlns:a16="http://schemas.microsoft.com/office/drawing/2014/main" id="{BC3EC290-7E79-8C70-0562-51FC13C3B65E}"/>
              </a:ext>
            </a:extLst>
          </p:cNvPr>
          <p:cNvSpPr txBox="1"/>
          <p:nvPr/>
        </p:nvSpPr>
        <p:spPr>
          <a:xfrm>
            <a:off x="5562600" y="1828800"/>
            <a:ext cx="877163" cy="369332"/>
          </a:xfrm>
          <a:prstGeom prst="rect">
            <a:avLst/>
          </a:prstGeom>
          <a:noFill/>
        </p:spPr>
        <p:txBody>
          <a:bodyPr wrap="none" rtlCol="0">
            <a:spAutoFit/>
          </a:bodyPr>
          <a:lstStyle/>
          <a:p>
            <a:r>
              <a:rPr kumimoji="1" lang="ja-JP" altLang="en-US" dirty="0"/>
              <a:t>１基目</a:t>
            </a:r>
            <a:endParaRPr kumimoji="1" lang="en-US" altLang="ja-JP" dirty="0"/>
          </a:p>
        </p:txBody>
      </p:sp>
      <p:sp>
        <p:nvSpPr>
          <p:cNvPr id="9" name="テキスト ボックス 8">
            <a:extLst>
              <a:ext uri="{FF2B5EF4-FFF2-40B4-BE49-F238E27FC236}">
                <a16:creationId xmlns:a16="http://schemas.microsoft.com/office/drawing/2014/main" id="{D10F4ECF-61D9-2D6A-EC7A-939026494B95}"/>
              </a:ext>
            </a:extLst>
          </p:cNvPr>
          <p:cNvSpPr txBox="1"/>
          <p:nvPr/>
        </p:nvSpPr>
        <p:spPr>
          <a:xfrm>
            <a:off x="5461464" y="4549043"/>
            <a:ext cx="1396536" cy="807913"/>
          </a:xfrm>
          <a:prstGeom prst="rect">
            <a:avLst/>
          </a:prstGeom>
          <a:noFill/>
        </p:spPr>
        <p:txBody>
          <a:bodyPr wrap="none" rtlCol="0">
            <a:spAutoFit/>
          </a:bodyPr>
          <a:lstStyle/>
          <a:p>
            <a:r>
              <a:rPr kumimoji="1" lang="ja-JP" altLang="en-US" dirty="0"/>
              <a:t>２基目</a:t>
            </a:r>
            <a:endParaRPr kumimoji="1" lang="en-US" altLang="ja-JP" dirty="0"/>
          </a:p>
          <a:p>
            <a:r>
              <a:rPr kumimoji="1" lang="ja-JP" altLang="en-US" sz="1050" dirty="0"/>
              <a:t>（ある出店者のみ）</a:t>
            </a:r>
            <a:endParaRPr kumimoji="1" lang="en-US" altLang="ja-JP" sz="1050" dirty="0"/>
          </a:p>
          <a:p>
            <a:endParaRPr kumimoji="1" lang="en-US" altLang="ja-JP" dirty="0"/>
          </a:p>
        </p:txBody>
      </p:sp>
      <p:sp>
        <p:nvSpPr>
          <p:cNvPr id="10" name="テキスト ボックス 9">
            <a:extLst>
              <a:ext uri="{FF2B5EF4-FFF2-40B4-BE49-F238E27FC236}">
                <a16:creationId xmlns:a16="http://schemas.microsoft.com/office/drawing/2014/main" id="{0FD929C7-F50D-4616-B417-E51073E1364F}"/>
              </a:ext>
            </a:extLst>
          </p:cNvPr>
          <p:cNvSpPr txBox="1"/>
          <p:nvPr/>
        </p:nvSpPr>
        <p:spPr>
          <a:xfrm>
            <a:off x="3429000" y="7371157"/>
            <a:ext cx="864339" cy="530915"/>
          </a:xfrm>
          <a:prstGeom prst="rect">
            <a:avLst/>
          </a:prstGeom>
          <a:noFill/>
        </p:spPr>
        <p:txBody>
          <a:bodyPr wrap="none" rtlCol="0">
            <a:spAutoFit/>
          </a:bodyPr>
          <a:lstStyle/>
          <a:p>
            <a:r>
              <a:rPr kumimoji="1" lang="ja-JP" altLang="en-US" sz="1050" dirty="0"/>
              <a:t>（</a:t>
            </a:r>
            <a:r>
              <a:rPr kumimoji="1" lang="en-US" altLang="ja-JP" sz="1050" dirty="0"/>
              <a:t>2500</a:t>
            </a:r>
            <a:r>
              <a:rPr kumimoji="1" lang="ja-JP" altLang="en-US" sz="1050" dirty="0"/>
              <a:t>㎜）</a:t>
            </a:r>
            <a:endParaRPr kumimoji="1" lang="en-US" altLang="ja-JP" sz="1050" dirty="0"/>
          </a:p>
          <a:p>
            <a:endParaRPr kumimoji="1" lang="en-US" altLang="ja-JP" dirty="0"/>
          </a:p>
        </p:txBody>
      </p:sp>
      <p:sp>
        <p:nvSpPr>
          <p:cNvPr id="11" name="テキスト ボックス 10">
            <a:extLst>
              <a:ext uri="{FF2B5EF4-FFF2-40B4-BE49-F238E27FC236}">
                <a16:creationId xmlns:a16="http://schemas.microsoft.com/office/drawing/2014/main" id="{D9992808-4042-3EDC-068A-38BD971A5897}"/>
              </a:ext>
            </a:extLst>
          </p:cNvPr>
          <p:cNvSpPr txBox="1"/>
          <p:nvPr/>
        </p:nvSpPr>
        <p:spPr>
          <a:xfrm>
            <a:off x="5575424" y="2686606"/>
            <a:ext cx="864339" cy="530915"/>
          </a:xfrm>
          <a:prstGeom prst="rect">
            <a:avLst/>
          </a:prstGeom>
          <a:noFill/>
        </p:spPr>
        <p:txBody>
          <a:bodyPr wrap="none" rtlCol="0">
            <a:spAutoFit/>
          </a:bodyPr>
          <a:lstStyle/>
          <a:p>
            <a:r>
              <a:rPr kumimoji="1" lang="ja-JP" altLang="en-US" sz="1050" dirty="0"/>
              <a:t>（</a:t>
            </a:r>
            <a:r>
              <a:rPr kumimoji="1" lang="en-US" altLang="ja-JP" sz="1050" dirty="0"/>
              <a:t>2500</a:t>
            </a:r>
            <a:r>
              <a:rPr kumimoji="1" lang="ja-JP" altLang="en-US" sz="1050" dirty="0"/>
              <a:t>㎜）</a:t>
            </a:r>
            <a:endParaRPr kumimoji="1" lang="en-US" altLang="ja-JP" sz="1050" dirty="0"/>
          </a:p>
          <a:p>
            <a:endParaRPr kumimoji="1" lang="en-US" altLang="ja-JP" dirty="0"/>
          </a:p>
        </p:txBody>
      </p:sp>
      <p:sp>
        <p:nvSpPr>
          <p:cNvPr id="12" name="テキスト ボックス 11">
            <a:extLst>
              <a:ext uri="{FF2B5EF4-FFF2-40B4-BE49-F238E27FC236}">
                <a16:creationId xmlns:a16="http://schemas.microsoft.com/office/drawing/2014/main" id="{BB4B8BBE-FEF5-229F-AC92-D97F6893DF5A}"/>
              </a:ext>
            </a:extLst>
          </p:cNvPr>
          <p:cNvSpPr txBox="1"/>
          <p:nvPr/>
        </p:nvSpPr>
        <p:spPr>
          <a:xfrm>
            <a:off x="5575424" y="5783519"/>
            <a:ext cx="864339" cy="530915"/>
          </a:xfrm>
          <a:prstGeom prst="rect">
            <a:avLst/>
          </a:prstGeom>
          <a:noFill/>
        </p:spPr>
        <p:txBody>
          <a:bodyPr wrap="none" rtlCol="0">
            <a:spAutoFit/>
          </a:bodyPr>
          <a:lstStyle/>
          <a:p>
            <a:r>
              <a:rPr kumimoji="1" lang="ja-JP" altLang="en-US" sz="1050" dirty="0"/>
              <a:t>（</a:t>
            </a:r>
            <a:r>
              <a:rPr kumimoji="1" lang="en-US" altLang="ja-JP" sz="1050" dirty="0"/>
              <a:t>2500</a:t>
            </a:r>
            <a:r>
              <a:rPr kumimoji="1" lang="ja-JP" altLang="en-US" sz="1050" dirty="0"/>
              <a:t>㎜）</a:t>
            </a:r>
            <a:endParaRPr kumimoji="1" lang="en-US" altLang="ja-JP" sz="1050" dirty="0"/>
          </a:p>
          <a:p>
            <a:endParaRPr kumimoji="1" lang="en-US" altLang="ja-JP" dirty="0"/>
          </a:p>
        </p:txBody>
      </p:sp>
      <p:pic>
        <p:nvPicPr>
          <p:cNvPr id="16" name="図 15">
            <a:extLst>
              <a:ext uri="{FF2B5EF4-FFF2-40B4-BE49-F238E27FC236}">
                <a16:creationId xmlns:a16="http://schemas.microsoft.com/office/drawing/2014/main" id="{D802EB7B-80CE-9854-4AFB-9986DB52279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11644" y="2686606"/>
            <a:ext cx="558892" cy="1285888"/>
          </a:xfrm>
          <a:prstGeom prst="rect">
            <a:avLst/>
          </a:prstGeom>
        </p:spPr>
      </p:pic>
      <p:sp>
        <p:nvSpPr>
          <p:cNvPr id="17" name="四角形: 角を丸くする 16">
            <a:extLst>
              <a:ext uri="{FF2B5EF4-FFF2-40B4-BE49-F238E27FC236}">
                <a16:creationId xmlns:a16="http://schemas.microsoft.com/office/drawing/2014/main" id="{1016D935-62CF-E60D-AA88-33A3722633C0}"/>
              </a:ext>
            </a:extLst>
          </p:cNvPr>
          <p:cNvSpPr/>
          <p:nvPr/>
        </p:nvSpPr>
        <p:spPr>
          <a:xfrm>
            <a:off x="1980142" y="1156606"/>
            <a:ext cx="334432" cy="6114701"/>
          </a:xfrm>
          <a:prstGeom prst="roundRect">
            <a:avLst>
              <a:gd name="adj" fmla="val 39452"/>
            </a:avLst>
          </a:prstGeom>
          <a:solidFill>
            <a:schemeClr val="accent2">
              <a:lumMod val="20000"/>
              <a:lumOff val="80000"/>
            </a:schemeClr>
          </a:solidFill>
          <a:ln>
            <a:solidFill>
              <a:schemeClr val="accent5">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テキスト ボックス 17">
            <a:extLst>
              <a:ext uri="{FF2B5EF4-FFF2-40B4-BE49-F238E27FC236}">
                <a16:creationId xmlns:a16="http://schemas.microsoft.com/office/drawing/2014/main" id="{41810EC9-2283-578B-9C21-A174DB2BA7B9}"/>
              </a:ext>
            </a:extLst>
          </p:cNvPr>
          <p:cNvSpPr txBox="1"/>
          <p:nvPr/>
        </p:nvSpPr>
        <p:spPr>
          <a:xfrm>
            <a:off x="1915351" y="2425436"/>
            <a:ext cx="461665" cy="2862322"/>
          </a:xfrm>
          <a:prstGeom prst="rect">
            <a:avLst/>
          </a:prstGeom>
          <a:noFill/>
        </p:spPr>
        <p:txBody>
          <a:bodyPr vert="eaVert" wrap="none" rtlCol="0">
            <a:spAutoFit/>
          </a:bodyPr>
          <a:lstStyle/>
          <a:p>
            <a:r>
              <a:rPr kumimoji="1" lang="ja-JP" altLang="en-US" dirty="0"/>
              <a:t>販売口側（お客様対応口）</a:t>
            </a:r>
          </a:p>
        </p:txBody>
      </p:sp>
      <p:sp>
        <p:nvSpPr>
          <p:cNvPr id="19" name="字幕 2">
            <a:extLst>
              <a:ext uri="{FF2B5EF4-FFF2-40B4-BE49-F238E27FC236}">
                <a16:creationId xmlns:a16="http://schemas.microsoft.com/office/drawing/2014/main" id="{7E39C9AC-4F63-3239-46F8-E1BEA70F2467}"/>
              </a:ext>
            </a:extLst>
          </p:cNvPr>
          <p:cNvSpPr txBox="1">
            <a:spLocks/>
          </p:cNvSpPr>
          <p:nvPr/>
        </p:nvSpPr>
        <p:spPr>
          <a:xfrm>
            <a:off x="1042188" y="648302"/>
            <a:ext cx="4635500" cy="445612"/>
          </a:xfrm>
          <a:prstGeom prst="rect">
            <a:avLst/>
          </a:prstGeom>
        </p:spPr>
        <p:txBody>
          <a:bodyPr vert="horz" lIns="91440" tIns="45720" rIns="91440" bIns="45720" rtlCol="0">
            <a:normAutofit/>
          </a:bodyPr>
          <a:lstStyle>
            <a:lvl1pPr marL="0" indent="0" algn="ctr" defTabSz="685800" rtl="0" eaLnBrk="1" latinLnBrk="0" hangingPunct="1">
              <a:lnSpc>
                <a:spcPct val="90000"/>
              </a:lnSpc>
              <a:spcBef>
                <a:spcPts val="750"/>
              </a:spcBef>
              <a:buFont typeface="Arial" panose="020B0604020202020204" pitchFamily="34" charset="0"/>
              <a:buNone/>
              <a:defRPr kumimoji="1"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kumimoji="1"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kumimoji="1"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9pPr>
          </a:lstStyle>
          <a:p>
            <a:pPr algn="l"/>
            <a:r>
              <a:rPr lang="ja-JP" altLang="en-US" u="sng" dirty="0"/>
              <a:t>出店名：＿＿＿＿＿＿＿＿＿＿＿＿＿＿　　　　　　　　</a:t>
            </a:r>
          </a:p>
        </p:txBody>
      </p:sp>
    </p:spTree>
    <p:extLst>
      <p:ext uri="{BB962C8B-B14F-4D97-AF65-F5344CB8AC3E}">
        <p14:creationId xmlns:p14="http://schemas.microsoft.com/office/powerpoint/2010/main" val="32511237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29A30E-B679-21F7-80BE-0F75A030B0F6}"/>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FBC74EA5-9306-5788-3097-BEEDD34B50EF}"/>
              </a:ext>
            </a:extLst>
          </p:cNvPr>
          <p:cNvSpPr>
            <a:spLocks noGrp="1"/>
          </p:cNvSpPr>
          <p:nvPr>
            <p:ph type="ctrTitle"/>
          </p:nvPr>
        </p:nvSpPr>
        <p:spPr>
          <a:xfrm>
            <a:off x="-99485" y="53362"/>
            <a:ext cx="2914651" cy="360009"/>
          </a:xfrm>
        </p:spPr>
        <p:txBody>
          <a:bodyPr>
            <a:normAutofit/>
          </a:bodyPr>
          <a:lstStyle/>
          <a:p>
            <a:r>
              <a:rPr kumimoji="1" lang="ja-JP" altLang="en-US" sz="1100" b="1" dirty="0"/>
              <a:t>三条マルシェ出店配置図</a:t>
            </a:r>
          </a:p>
        </p:txBody>
      </p:sp>
      <p:sp>
        <p:nvSpPr>
          <p:cNvPr id="3" name="字幕 2">
            <a:extLst>
              <a:ext uri="{FF2B5EF4-FFF2-40B4-BE49-F238E27FC236}">
                <a16:creationId xmlns:a16="http://schemas.microsoft.com/office/drawing/2014/main" id="{9322FCFC-147A-745B-950A-BDCB1D0D7309}"/>
              </a:ext>
            </a:extLst>
          </p:cNvPr>
          <p:cNvSpPr>
            <a:spLocks noGrp="1"/>
          </p:cNvSpPr>
          <p:nvPr>
            <p:ph type="subTitle" idx="1"/>
          </p:nvPr>
        </p:nvSpPr>
        <p:spPr>
          <a:xfrm>
            <a:off x="1714500" y="130836"/>
            <a:ext cx="5143500" cy="360009"/>
          </a:xfrm>
        </p:spPr>
        <p:txBody>
          <a:bodyPr/>
          <a:lstStyle/>
          <a:p>
            <a:r>
              <a:rPr kumimoji="1" lang="ja-JP" altLang="en-US" dirty="0"/>
              <a:t>ハーフ出店のテント内の配置について</a:t>
            </a:r>
          </a:p>
        </p:txBody>
      </p:sp>
      <p:sp>
        <p:nvSpPr>
          <p:cNvPr id="4" name="Text Box 42">
            <a:extLst>
              <a:ext uri="{FF2B5EF4-FFF2-40B4-BE49-F238E27FC236}">
                <a16:creationId xmlns:a16="http://schemas.microsoft.com/office/drawing/2014/main" id="{048ABF81-6BA9-4A05-F0CE-DBB11C8325BB}"/>
              </a:ext>
            </a:extLst>
          </p:cNvPr>
          <p:cNvSpPr txBox="1">
            <a:spLocks noChangeArrowheads="1"/>
          </p:cNvSpPr>
          <p:nvPr/>
        </p:nvSpPr>
        <p:spPr bwMode="auto">
          <a:xfrm>
            <a:off x="393700" y="6574785"/>
            <a:ext cx="6361112" cy="2726303"/>
          </a:xfrm>
          <a:prstGeom prst="rect">
            <a:avLst/>
          </a:prstGeom>
          <a:noFill/>
          <a:ln w="9525" algn="ctr">
            <a:solidFill>
              <a:srgbClr val="000000"/>
            </a:solidFill>
            <a:miter lim="800000"/>
            <a:headEnd/>
            <a:tailEnd/>
          </a:ln>
          <a:effectLst/>
          <a:extLst>
            <a:ext uri="{909E8E84-426E-40DD-AFC4-6F175D3DCCD1}">
              <a14:hiddenFill xmlns:a14="http://schemas.microsoft.com/office/drawing/2010/main">
                <a:solidFill>
                  <a:srgbClr val="808080"/>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74295" tIns="8890" rIns="74295" bIns="8890" anchor="t" anchorCtr="0" upright="1">
            <a:noAutofit/>
          </a:bodyPr>
          <a:lstStyle/>
          <a:p>
            <a:pPr algn="just">
              <a:buNone/>
            </a:pPr>
            <a:endParaRPr lang="en-US" altLang="ja-JP" sz="1200" kern="100" dirty="0">
              <a:effectLst/>
              <a:latin typeface="+mn-ea"/>
              <a:cs typeface="Times New Roman" panose="02020603050405020304" pitchFamily="18" charset="0"/>
            </a:endParaRPr>
          </a:p>
          <a:p>
            <a:pPr algn="just">
              <a:buNone/>
            </a:pPr>
            <a:r>
              <a:rPr lang="ja-JP" altLang="en-US" sz="1200" kern="100" dirty="0">
                <a:effectLst/>
                <a:latin typeface="+mn-ea"/>
                <a:cs typeface="Times New Roman" panose="02020603050405020304" pitchFamily="18" charset="0"/>
              </a:rPr>
              <a:t>☆テント内の備品の配置、販売スペース、在庫のストック場所がわかるようにご記入ください。</a:t>
            </a:r>
          </a:p>
          <a:p>
            <a:pPr algn="just">
              <a:buNone/>
            </a:pPr>
            <a:r>
              <a:rPr lang="en-US" altLang="ja-JP" sz="1200" kern="100" dirty="0">
                <a:effectLst/>
                <a:latin typeface="+mn-ea"/>
                <a:cs typeface="Times New Roman" panose="02020603050405020304" pitchFamily="18" charset="0"/>
              </a:rPr>
              <a:t>※</a:t>
            </a:r>
            <a:r>
              <a:rPr lang="ja-JP" altLang="en-US" sz="1200" kern="100" dirty="0">
                <a:effectLst/>
                <a:latin typeface="+mn-ea"/>
                <a:cs typeface="Times New Roman" panose="02020603050405020304" pitchFamily="18" charset="0"/>
              </a:rPr>
              <a:t>ストック置場等、当日の設営時に販売台の後方のレイアウトが多少変更となっても問題はありません。　ただし、ハーフ出店の販売台の位置は、上の図の通りで統一しています。</a:t>
            </a:r>
          </a:p>
          <a:p>
            <a:pPr algn="just">
              <a:buNone/>
            </a:pPr>
            <a:r>
              <a:rPr lang="ja-JP" altLang="en-US" sz="1200" kern="100" dirty="0">
                <a:effectLst/>
                <a:latin typeface="+mn-ea"/>
                <a:cs typeface="Times New Roman" panose="02020603050405020304" pitchFamily="18" charset="0"/>
              </a:rPr>
              <a:t>・同じテント内に２つの店舗が入ります。お隣の出店者と協力して運営をお願いします。</a:t>
            </a:r>
          </a:p>
          <a:p>
            <a:pPr algn="just">
              <a:buNone/>
            </a:pPr>
            <a:r>
              <a:rPr lang="ja-JP" altLang="en-US" sz="1200" kern="100" dirty="0">
                <a:effectLst/>
                <a:latin typeface="+mn-ea"/>
                <a:cs typeface="Times New Roman" panose="02020603050405020304" pitchFamily="18" charset="0"/>
              </a:rPr>
              <a:t>・定められたスペース以外に物を置かない、準備や片付けの協力を行うなど、周囲に配慮をお願い</a:t>
            </a:r>
          </a:p>
          <a:p>
            <a:pPr algn="just">
              <a:buNone/>
            </a:pPr>
            <a:r>
              <a:rPr lang="ja-JP" altLang="en-US" sz="1200" kern="100" dirty="0">
                <a:effectLst/>
                <a:latin typeface="+mn-ea"/>
                <a:cs typeface="Times New Roman" panose="02020603050405020304" pitchFamily="18" charset="0"/>
              </a:rPr>
              <a:t>します。</a:t>
            </a:r>
          </a:p>
          <a:p>
            <a:pPr algn="just">
              <a:buNone/>
            </a:pPr>
            <a:r>
              <a:rPr lang="ja-JP" altLang="en-US" sz="1200" kern="100" dirty="0">
                <a:effectLst/>
                <a:latin typeface="+mn-ea"/>
                <a:cs typeface="Times New Roman" panose="02020603050405020304" pitchFamily="18" charset="0"/>
              </a:rPr>
              <a:t>・荷物等がテントの外や、隣の出店者の場所にはみ出さないようにご注意ください。</a:t>
            </a:r>
          </a:p>
          <a:p>
            <a:pPr algn="just">
              <a:buNone/>
            </a:pPr>
            <a:r>
              <a:rPr lang="ja-JP" altLang="en-US" sz="1200" kern="100" dirty="0">
                <a:effectLst/>
                <a:latin typeface="+mn-ea"/>
                <a:cs typeface="Times New Roman" panose="02020603050405020304" pitchFamily="18" charset="0"/>
              </a:rPr>
              <a:t>・会場内の店舗配置については三条マルシェ実行委員会が行います。</a:t>
            </a:r>
          </a:p>
          <a:p>
            <a:pPr algn="just">
              <a:buNone/>
            </a:pPr>
            <a:r>
              <a:rPr lang="ja-JP" altLang="en-US" sz="1200" kern="100" dirty="0">
                <a:effectLst/>
                <a:latin typeface="+mn-ea"/>
                <a:cs typeface="Times New Roman" panose="02020603050405020304" pitchFamily="18" charset="0"/>
              </a:rPr>
              <a:t>・ブルーシート上に商品等を置くスタイルでは出店できません。必ず９０㎝角以内の大きさの台や机を使ってください。</a:t>
            </a:r>
          </a:p>
          <a:p>
            <a:pPr algn="just">
              <a:buNone/>
            </a:pPr>
            <a:endParaRPr lang="ja-JP" altLang="en-US" sz="1200" kern="100" dirty="0">
              <a:effectLst/>
              <a:latin typeface="+mn-ea"/>
              <a:cs typeface="Times New Roman" panose="02020603050405020304" pitchFamily="18" charset="0"/>
            </a:endParaRPr>
          </a:p>
          <a:p>
            <a:pPr algn="just">
              <a:buNone/>
            </a:pPr>
            <a:endParaRPr lang="ja-JP" altLang="en-US" sz="1200" kern="100" dirty="0">
              <a:effectLst/>
              <a:latin typeface="+mn-ea"/>
              <a:cs typeface="Times New Roman" panose="02020603050405020304" pitchFamily="18" charset="0"/>
            </a:endParaRPr>
          </a:p>
        </p:txBody>
      </p:sp>
      <p:sp>
        <p:nvSpPr>
          <p:cNvPr id="10" name="テキスト ボックス 9">
            <a:extLst>
              <a:ext uri="{FF2B5EF4-FFF2-40B4-BE49-F238E27FC236}">
                <a16:creationId xmlns:a16="http://schemas.microsoft.com/office/drawing/2014/main" id="{BB66F67E-F703-327E-FA6E-0823AA68D8B6}"/>
              </a:ext>
            </a:extLst>
          </p:cNvPr>
          <p:cNvSpPr txBox="1"/>
          <p:nvPr/>
        </p:nvSpPr>
        <p:spPr>
          <a:xfrm>
            <a:off x="2889453" y="5983285"/>
            <a:ext cx="864339" cy="530915"/>
          </a:xfrm>
          <a:prstGeom prst="rect">
            <a:avLst/>
          </a:prstGeom>
          <a:noFill/>
        </p:spPr>
        <p:txBody>
          <a:bodyPr wrap="none" rtlCol="0">
            <a:spAutoFit/>
          </a:bodyPr>
          <a:lstStyle/>
          <a:p>
            <a:r>
              <a:rPr kumimoji="1" lang="ja-JP" altLang="en-US" sz="1050" dirty="0"/>
              <a:t>（</a:t>
            </a:r>
            <a:r>
              <a:rPr kumimoji="1" lang="en-US" altLang="ja-JP" sz="1050" dirty="0"/>
              <a:t>2500</a:t>
            </a:r>
            <a:r>
              <a:rPr kumimoji="1" lang="ja-JP" altLang="en-US" sz="1050" dirty="0"/>
              <a:t>㎜）</a:t>
            </a:r>
            <a:endParaRPr kumimoji="1" lang="en-US" altLang="ja-JP" sz="1050" dirty="0"/>
          </a:p>
          <a:p>
            <a:endParaRPr kumimoji="1" lang="en-US" altLang="ja-JP" dirty="0"/>
          </a:p>
        </p:txBody>
      </p:sp>
      <p:sp>
        <p:nvSpPr>
          <p:cNvPr id="19" name="字幕 2">
            <a:extLst>
              <a:ext uri="{FF2B5EF4-FFF2-40B4-BE49-F238E27FC236}">
                <a16:creationId xmlns:a16="http://schemas.microsoft.com/office/drawing/2014/main" id="{324DFA36-9DDE-45C9-6833-131946ABBF5F}"/>
              </a:ext>
            </a:extLst>
          </p:cNvPr>
          <p:cNvSpPr txBox="1">
            <a:spLocks/>
          </p:cNvSpPr>
          <p:nvPr/>
        </p:nvSpPr>
        <p:spPr>
          <a:xfrm>
            <a:off x="1042188" y="648302"/>
            <a:ext cx="4635500" cy="445612"/>
          </a:xfrm>
          <a:prstGeom prst="rect">
            <a:avLst/>
          </a:prstGeom>
        </p:spPr>
        <p:txBody>
          <a:bodyPr vert="horz" lIns="91440" tIns="45720" rIns="91440" bIns="45720" rtlCol="0">
            <a:normAutofit/>
          </a:bodyPr>
          <a:lstStyle>
            <a:lvl1pPr marL="0" indent="0" algn="ctr" defTabSz="685800" rtl="0" eaLnBrk="1" latinLnBrk="0" hangingPunct="1">
              <a:lnSpc>
                <a:spcPct val="90000"/>
              </a:lnSpc>
              <a:spcBef>
                <a:spcPts val="750"/>
              </a:spcBef>
              <a:buFont typeface="Arial" panose="020B0604020202020204" pitchFamily="34" charset="0"/>
              <a:buNone/>
              <a:defRPr kumimoji="1"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kumimoji="1"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kumimoji="1"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9pPr>
          </a:lstStyle>
          <a:p>
            <a:pPr algn="l"/>
            <a:r>
              <a:rPr lang="ja-JP" altLang="en-US" u="sng" dirty="0"/>
              <a:t>出店名：＿＿＿＿＿＿＿＿＿＿＿＿＿＿　　　　　　　　</a:t>
            </a:r>
          </a:p>
        </p:txBody>
      </p:sp>
      <p:grpSp>
        <p:nvGrpSpPr>
          <p:cNvPr id="20" name="グループ化 19">
            <a:extLst>
              <a:ext uri="{FF2B5EF4-FFF2-40B4-BE49-F238E27FC236}">
                <a16:creationId xmlns:a16="http://schemas.microsoft.com/office/drawing/2014/main" id="{E9506EA9-A05E-E458-ACE9-AF05C6FFD46B}"/>
              </a:ext>
            </a:extLst>
          </p:cNvPr>
          <p:cNvGrpSpPr/>
          <p:nvPr/>
        </p:nvGrpSpPr>
        <p:grpSpPr>
          <a:xfrm>
            <a:off x="250832" y="1446744"/>
            <a:ext cx="6356333" cy="4475955"/>
            <a:chOff x="393700" y="2684480"/>
            <a:chExt cx="6356333" cy="4475955"/>
          </a:xfrm>
        </p:grpSpPr>
        <p:sp>
          <p:nvSpPr>
            <p:cNvPr id="6" name="正方形/長方形 5">
              <a:extLst>
                <a:ext uri="{FF2B5EF4-FFF2-40B4-BE49-F238E27FC236}">
                  <a16:creationId xmlns:a16="http://schemas.microsoft.com/office/drawing/2014/main" id="{FCF94B5D-264F-D84D-3AEC-BD41FEC418CD}"/>
                </a:ext>
              </a:extLst>
            </p:cNvPr>
            <p:cNvSpPr/>
            <p:nvPr/>
          </p:nvSpPr>
          <p:spPr>
            <a:xfrm>
              <a:off x="1501055" y="2684480"/>
              <a:ext cx="3960000" cy="396000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2" name="テキスト ボックス 11">
              <a:extLst>
                <a:ext uri="{FF2B5EF4-FFF2-40B4-BE49-F238E27FC236}">
                  <a16:creationId xmlns:a16="http://schemas.microsoft.com/office/drawing/2014/main" id="{5A24ED57-19AB-DDB8-07DA-F59CF4AE0845}"/>
                </a:ext>
              </a:extLst>
            </p:cNvPr>
            <p:cNvSpPr txBox="1"/>
            <p:nvPr/>
          </p:nvSpPr>
          <p:spPr>
            <a:xfrm>
              <a:off x="5885694" y="4636614"/>
              <a:ext cx="864339" cy="530915"/>
            </a:xfrm>
            <a:prstGeom prst="rect">
              <a:avLst/>
            </a:prstGeom>
            <a:noFill/>
          </p:spPr>
          <p:txBody>
            <a:bodyPr wrap="none" rtlCol="0">
              <a:spAutoFit/>
            </a:bodyPr>
            <a:lstStyle/>
            <a:p>
              <a:r>
                <a:rPr kumimoji="1" lang="ja-JP" altLang="en-US" sz="1050" dirty="0"/>
                <a:t>（</a:t>
              </a:r>
              <a:r>
                <a:rPr kumimoji="1" lang="en-US" altLang="ja-JP" sz="1050" dirty="0"/>
                <a:t>2500</a:t>
              </a:r>
              <a:r>
                <a:rPr kumimoji="1" lang="ja-JP" altLang="en-US" sz="1050" dirty="0"/>
                <a:t>㎜）</a:t>
              </a:r>
              <a:endParaRPr kumimoji="1" lang="en-US" altLang="ja-JP" sz="1050" dirty="0"/>
            </a:p>
            <a:p>
              <a:endParaRPr kumimoji="1" lang="en-US" altLang="ja-JP" dirty="0"/>
            </a:p>
          </p:txBody>
        </p:sp>
        <p:pic>
          <p:nvPicPr>
            <p:cNvPr id="16" name="図 15">
              <a:extLst>
                <a:ext uri="{FF2B5EF4-FFF2-40B4-BE49-F238E27FC236}">
                  <a16:creationId xmlns:a16="http://schemas.microsoft.com/office/drawing/2014/main" id="{C39A93FF-A5AB-43FF-C696-90371052AAE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3700" y="3263155"/>
              <a:ext cx="558892" cy="1285888"/>
            </a:xfrm>
            <a:prstGeom prst="rect">
              <a:avLst/>
            </a:prstGeom>
          </p:spPr>
        </p:pic>
        <p:sp>
          <p:nvSpPr>
            <p:cNvPr id="17" name="四角形: 角を丸くする 16">
              <a:extLst>
                <a:ext uri="{FF2B5EF4-FFF2-40B4-BE49-F238E27FC236}">
                  <a16:creationId xmlns:a16="http://schemas.microsoft.com/office/drawing/2014/main" id="{F8E510C5-5539-FF12-6944-85F8B0A664D4}"/>
                </a:ext>
              </a:extLst>
            </p:cNvPr>
            <p:cNvSpPr/>
            <p:nvPr/>
          </p:nvSpPr>
          <p:spPr>
            <a:xfrm>
              <a:off x="1014191" y="2781626"/>
              <a:ext cx="334432" cy="3805096"/>
            </a:xfrm>
            <a:prstGeom prst="roundRect">
              <a:avLst>
                <a:gd name="adj" fmla="val 39452"/>
              </a:avLst>
            </a:prstGeom>
            <a:solidFill>
              <a:schemeClr val="accent2">
                <a:lumMod val="20000"/>
                <a:lumOff val="80000"/>
              </a:schemeClr>
            </a:solidFill>
            <a:ln>
              <a:solidFill>
                <a:schemeClr val="accent5">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テキスト ボックス 17">
              <a:extLst>
                <a:ext uri="{FF2B5EF4-FFF2-40B4-BE49-F238E27FC236}">
                  <a16:creationId xmlns:a16="http://schemas.microsoft.com/office/drawing/2014/main" id="{59AE456B-6EB7-1458-9599-70ABDF0E047B}"/>
                </a:ext>
              </a:extLst>
            </p:cNvPr>
            <p:cNvSpPr txBox="1"/>
            <p:nvPr/>
          </p:nvSpPr>
          <p:spPr>
            <a:xfrm>
              <a:off x="972306" y="2921197"/>
              <a:ext cx="461665" cy="2862322"/>
            </a:xfrm>
            <a:prstGeom prst="rect">
              <a:avLst/>
            </a:prstGeom>
            <a:noFill/>
          </p:spPr>
          <p:txBody>
            <a:bodyPr vert="eaVert" wrap="none" rtlCol="0">
              <a:spAutoFit/>
            </a:bodyPr>
            <a:lstStyle/>
            <a:p>
              <a:r>
                <a:rPr kumimoji="1" lang="ja-JP" altLang="en-US" dirty="0"/>
                <a:t>販売口側（お客様対応口）</a:t>
              </a:r>
            </a:p>
          </p:txBody>
        </p:sp>
        <p:sp>
          <p:nvSpPr>
            <p:cNvPr id="5" name="正方形/長方形 4">
              <a:extLst>
                <a:ext uri="{FF2B5EF4-FFF2-40B4-BE49-F238E27FC236}">
                  <a16:creationId xmlns:a16="http://schemas.microsoft.com/office/drawing/2014/main" id="{13817808-7905-C98E-D0A7-FE17CAE64F96}"/>
                </a:ext>
              </a:extLst>
            </p:cNvPr>
            <p:cNvSpPr/>
            <p:nvPr/>
          </p:nvSpPr>
          <p:spPr>
            <a:xfrm>
              <a:off x="1501055" y="4661457"/>
              <a:ext cx="3960000" cy="19800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dirty="0"/>
                <a:t>。　　　　　　（仮）隣の出店者</a:t>
              </a:r>
              <a:endParaRPr kumimoji="1" lang="en-US" altLang="ja-JP" dirty="0"/>
            </a:p>
            <a:p>
              <a:pPr algn="r"/>
              <a:r>
                <a:rPr kumimoji="1" lang="ja-JP" altLang="en-US" dirty="0"/>
                <a:t>　　　　　　</a:t>
              </a:r>
              <a:r>
                <a:rPr kumimoji="1" lang="en-US" altLang="ja-JP" sz="1400" dirty="0"/>
                <a:t>※</a:t>
              </a:r>
              <a:r>
                <a:rPr kumimoji="1" lang="ja-JP" altLang="en-US" sz="1400" dirty="0"/>
                <a:t>上の空いている空間</a:t>
              </a:r>
              <a:endParaRPr kumimoji="1" lang="en-US" altLang="ja-JP" sz="1400" dirty="0"/>
            </a:p>
            <a:p>
              <a:pPr algn="r"/>
              <a:r>
                <a:rPr kumimoji="1" lang="ja-JP" altLang="en-US" sz="1400" dirty="0"/>
                <a:t>にご記入ください</a:t>
              </a:r>
            </a:p>
          </p:txBody>
        </p:sp>
        <p:sp>
          <p:nvSpPr>
            <p:cNvPr id="13" name="左中かっこ 12">
              <a:extLst>
                <a:ext uri="{FF2B5EF4-FFF2-40B4-BE49-F238E27FC236}">
                  <a16:creationId xmlns:a16="http://schemas.microsoft.com/office/drawing/2014/main" id="{3BD184E8-BBA1-1ACD-1E94-39C5AF5CB308}"/>
                </a:ext>
              </a:extLst>
            </p:cNvPr>
            <p:cNvSpPr/>
            <p:nvPr/>
          </p:nvSpPr>
          <p:spPr>
            <a:xfrm flipH="1">
              <a:off x="5450503" y="2704457"/>
              <a:ext cx="556597" cy="3937000"/>
            </a:xfrm>
            <a:prstGeom prst="leftBrace">
              <a:avLst>
                <a:gd name="adj1" fmla="val 30936"/>
                <a:gd name="adj2" fmla="val 51613"/>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4" name="左中かっこ 13">
              <a:extLst>
                <a:ext uri="{FF2B5EF4-FFF2-40B4-BE49-F238E27FC236}">
                  <a16:creationId xmlns:a16="http://schemas.microsoft.com/office/drawing/2014/main" id="{788C28B9-9D76-687D-1F8E-99510FF0377F}"/>
                </a:ext>
              </a:extLst>
            </p:cNvPr>
            <p:cNvSpPr/>
            <p:nvPr/>
          </p:nvSpPr>
          <p:spPr>
            <a:xfrm rot="5400000" flipH="1">
              <a:off x="3238586" y="4937967"/>
              <a:ext cx="507937" cy="3937000"/>
            </a:xfrm>
            <a:prstGeom prst="leftBrace">
              <a:avLst>
                <a:gd name="adj1" fmla="val 30936"/>
                <a:gd name="adj2" fmla="val 51613"/>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5" name="四角形: 角を丸くする 14">
              <a:extLst>
                <a:ext uri="{FF2B5EF4-FFF2-40B4-BE49-F238E27FC236}">
                  <a16:creationId xmlns:a16="http://schemas.microsoft.com/office/drawing/2014/main" id="{237F9F17-8223-3D07-B252-946DE32165DC}"/>
                </a:ext>
              </a:extLst>
            </p:cNvPr>
            <p:cNvSpPr/>
            <p:nvPr/>
          </p:nvSpPr>
          <p:spPr>
            <a:xfrm>
              <a:off x="1586403" y="4953000"/>
              <a:ext cx="1499697" cy="1460500"/>
            </a:xfrm>
            <a:prstGeom prst="roundRect">
              <a:avLst/>
            </a:prstGeom>
            <a:solidFill>
              <a:schemeClr val="accent4">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rgbClr val="002060"/>
                  </a:solidFill>
                </a:rPr>
                <a:t>販売台</a:t>
              </a:r>
            </a:p>
          </p:txBody>
        </p:sp>
      </p:grpSp>
    </p:spTree>
    <p:extLst>
      <p:ext uri="{BB962C8B-B14F-4D97-AF65-F5344CB8AC3E}">
        <p14:creationId xmlns:p14="http://schemas.microsoft.com/office/powerpoint/2010/main" val="35098735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933930-FB96-3812-9EBD-B7609C7FFB9C}"/>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5C0EE817-BA0D-70C3-1C96-FB6CBC2BC3A3}"/>
              </a:ext>
            </a:extLst>
          </p:cNvPr>
          <p:cNvSpPr>
            <a:spLocks noGrp="1"/>
          </p:cNvSpPr>
          <p:nvPr>
            <p:ph type="ctrTitle"/>
          </p:nvPr>
        </p:nvSpPr>
        <p:spPr>
          <a:xfrm>
            <a:off x="-99485" y="53362"/>
            <a:ext cx="2914651" cy="360009"/>
          </a:xfrm>
        </p:spPr>
        <p:txBody>
          <a:bodyPr>
            <a:normAutofit/>
          </a:bodyPr>
          <a:lstStyle/>
          <a:p>
            <a:r>
              <a:rPr kumimoji="1" lang="ja-JP" altLang="en-US" sz="1100" b="1" dirty="0"/>
              <a:t>三条マルシェ出店配置図</a:t>
            </a:r>
          </a:p>
        </p:txBody>
      </p:sp>
      <p:sp>
        <p:nvSpPr>
          <p:cNvPr id="3" name="字幕 2">
            <a:extLst>
              <a:ext uri="{FF2B5EF4-FFF2-40B4-BE49-F238E27FC236}">
                <a16:creationId xmlns:a16="http://schemas.microsoft.com/office/drawing/2014/main" id="{3F47EB58-04BF-C747-ECCA-EB5DCBA53B1A}"/>
              </a:ext>
            </a:extLst>
          </p:cNvPr>
          <p:cNvSpPr>
            <a:spLocks noGrp="1"/>
          </p:cNvSpPr>
          <p:nvPr>
            <p:ph type="subTitle" idx="1"/>
          </p:nvPr>
        </p:nvSpPr>
        <p:spPr>
          <a:xfrm>
            <a:off x="1714500" y="130836"/>
            <a:ext cx="5143500" cy="360009"/>
          </a:xfrm>
        </p:spPr>
        <p:txBody>
          <a:bodyPr/>
          <a:lstStyle/>
          <a:p>
            <a:r>
              <a:rPr kumimoji="1" lang="ja-JP" altLang="en-US" dirty="0"/>
              <a:t>キッチンカー内の配置について</a:t>
            </a:r>
          </a:p>
        </p:txBody>
      </p:sp>
      <p:sp>
        <p:nvSpPr>
          <p:cNvPr id="7" name="正方形/長方形 6">
            <a:extLst>
              <a:ext uri="{FF2B5EF4-FFF2-40B4-BE49-F238E27FC236}">
                <a16:creationId xmlns:a16="http://schemas.microsoft.com/office/drawing/2014/main" id="{A40A2A9E-A75C-C3DA-CC7F-3F23682A4170}"/>
              </a:ext>
            </a:extLst>
          </p:cNvPr>
          <p:cNvSpPr/>
          <p:nvPr/>
        </p:nvSpPr>
        <p:spPr>
          <a:xfrm>
            <a:off x="3211807" y="2324101"/>
            <a:ext cx="3060700" cy="4588906"/>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dirty="0"/>
          </a:p>
        </p:txBody>
      </p:sp>
      <p:sp>
        <p:nvSpPr>
          <p:cNvPr id="10" name="テキスト ボックス 9">
            <a:extLst>
              <a:ext uri="{FF2B5EF4-FFF2-40B4-BE49-F238E27FC236}">
                <a16:creationId xmlns:a16="http://schemas.microsoft.com/office/drawing/2014/main" id="{7B755049-9B41-0F12-BDC8-CAC1327FD54E}"/>
              </a:ext>
            </a:extLst>
          </p:cNvPr>
          <p:cNvSpPr txBox="1"/>
          <p:nvPr/>
        </p:nvSpPr>
        <p:spPr>
          <a:xfrm>
            <a:off x="3478820" y="7080664"/>
            <a:ext cx="1620957" cy="615553"/>
          </a:xfrm>
          <a:prstGeom prst="rect">
            <a:avLst/>
          </a:prstGeom>
          <a:noFill/>
        </p:spPr>
        <p:txBody>
          <a:bodyPr wrap="none" rtlCol="0">
            <a:spAutoFit/>
          </a:bodyPr>
          <a:lstStyle/>
          <a:p>
            <a:r>
              <a:rPr kumimoji="1" lang="ja-JP" altLang="en-US" sz="1600" dirty="0"/>
              <a:t>（　　　　）ｍ</a:t>
            </a:r>
            <a:endParaRPr kumimoji="1" lang="en-US" altLang="ja-JP" sz="1600" dirty="0"/>
          </a:p>
          <a:p>
            <a:endParaRPr kumimoji="1" lang="en-US" altLang="ja-JP" dirty="0"/>
          </a:p>
        </p:txBody>
      </p:sp>
      <p:sp>
        <p:nvSpPr>
          <p:cNvPr id="17" name="四角形: 角を丸くする 16">
            <a:extLst>
              <a:ext uri="{FF2B5EF4-FFF2-40B4-BE49-F238E27FC236}">
                <a16:creationId xmlns:a16="http://schemas.microsoft.com/office/drawing/2014/main" id="{F8D2C582-DC78-7088-E9BD-4B57D4776531}"/>
              </a:ext>
            </a:extLst>
          </p:cNvPr>
          <p:cNvSpPr/>
          <p:nvPr/>
        </p:nvSpPr>
        <p:spPr>
          <a:xfrm>
            <a:off x="3359938" y="1357779"/>
            <a:ext cx="2719541" cy="898040"/>
          </a:xfrm>
          <a:prstGeom prst="roundRect">
            <a:avLst>
              <a:gd name="adj" fmla="val 17690"/>
            </a:avLst>
          </a:prstGeom>
          <a:solidFill>
            <a:schemeClr val="accent2">
              <a:lumMod val="20000"/>
              <a:lumOff val="80000"/>
            </a:schemeClr>
          </a:solidFill>
          <a:ln>
            <a:solidFill>
              <a:schemeClr val="accent5">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rgbClr val="002060"/>
                </a:solidFill>
              </a:rPr>
              <a:t>運転席</a:t>
            </a:r>
          </a:p>
        </p:txBody>
      </p:sp>
      <p:sp>
        <p:nvSpPr>
          <p:cNvPr id="19" name="字幕 2">
            <a:extLst>
              <a:ext uri="{FF2B5EF4-FFF2-40B4-BE49-F238E27FC236}">
                <a16:creationId xmlns:a16="http://schemas.microsoft.com/office/drawing/2014/main" id="{7FD83279-FC44-C8F1-9528-BE6E4CB9A74C}"/>
              </a:ext>
            </a:extLst>
          </p:cNvPr>
          <p:cNvSpPr txBox="1">
            <a:spLocks/>
          </p:cNvSpPr>
          <p:nvPr/>
        </p:nvSpPr>
        <p:spPr>
          <a:xfrm>
            <a:off x="1042188" y="648302"/>
            <a:ext cx="4635500" cy="445612"/>
          </a:xfrm>
          <a:prstGeom prst="rect">
            <a:avLst/>
          </a:prstGeom>
        </p:spPr>
        <p:txBody>
          <a:bodyPr vert="horz" lIns="91440" tIns="45720" rIns="91440" bIns="45720" rtlCol="0">
            <a:normAutofit/>
          </a:bodyPr>
          <a:lstStyle>
            <a:lvl1pPr marL="0" indent="0" algn="ctr" defTabSz="685800" rtl="0" eaLnBrk="1" latinLnBrk="0" hangingPunct="1">
              <a:lnSpc>
                <a:spcPct val="90000"/>
              </a:lnSpc>
              <a:spcBef>
                <a:spcPts val="750"/>
              </a:spcBef>
              <a:buFont typeface="Arial" panose="020B0604020202020204" pitchFamily="34" charset="0"/>
              <a:buNone/>
              <a:defRPr kumimoji="1"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kumimoji="1"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kumimoji="1"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9pPr>
          </a:lstStyle>
          <a:p>
            <a:pPr algn="l"/>
            <a:r>
              <a:rPr lang="ja-JP" altLang="en-US" u="sng" dirty="0"/>
              <a:t>出店名：＿＿＿＿＿＿＿＿＿＿＿＿＿＿　　　　　　　　</a:t>
            </a:r>
          </a:p>
        </p:txBody>
      </p:sp>
      <p:sp>
        <p:nvSpPr>
          <p:cNvPr id="5" name="テキスト ボックス 1">
            <a:extLst>
              <a:ext uri="{FF2B5EF4-FFF2-40B4-BE49-F238E27FC236}">
                <a16:creationId xmlns:a16="http://schemas.microsoft.com/office/drawing/2014/main" id="{8DE59602-873A-67EF-C424-72A9FCA9690A}"/>
              </a:ext>
            </a:extLst>
          </p:cNvPr>
          <p:cNvSpPr txBox="1"/>
          <p:nvPr/>
        </p:nvSpPr>
        <p:spPr>
          <a:xfrm>
            <a:off x="600415" y="5272963"/>
            <a:ext cx="2411526" cy="1882092"/>
          </a:xfrm>
          <a:prstGeom prst="rect">
            <a:avLst/>
          </a:prstGeom>
          <a:solidFill>
            <a:schemeClr val="lt1"/>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buNone/>
            </a:pPr>
            <a:r>
              <a:rPr lang="en-US" sz="1200" kern="100" dirty="0">
                <a:effectLst/>
                <a:latin typeface="+mn-ea"/>
                <a:cs typeface="Times New Roman" panose="02020603050405020304" pitchFamily="18" charset="0"/>
              </a:rPr>
              <a:t>①</a:t>
            </a:r>
            <a:r>
              <a:rPr lang="ja-JP" sz="1200" kern="100" dirty="0">
                <a:effectLst/>
                <a:latin typeface="+mn-ea"/>
                <a:cs typeface="Times New Roman" panose="02020603050405020304" pitchFamily="18" charset="0"/>
              </a:rPr>
              <a:t>販売スペースの展開について</a:t>
            </a:r>
          </a:p>
          <a:p>
            <a:pPr>
              <a:buNone/>
            </a:pPr>
            <a:r>
              <a:rPr lang="ja-JP" sz="1200" kern="100" dirty="0">
                <a:effectLst/>
                <a:latin typeface="+mn-ea"/>
                <a:cs typeface="Times New Roman" panose="02020603050405020304" pitchFamily="18" charset="0"/>
              </a:rPr>
              <a:t>カッコ内に○を記入する。</a:t>
            </a:r>
            <a:endParaRPr lang="en-US" altLang="ja-JP" sz="1200" kern="100" dirty="0">
              <a:effectLst/>
              <a:latin typeface="+mn-ea"/>
              <a:cs typeface="Times New Roman" panose="02020603050405020304" pitchFamily="18" charset="0"/>
            </a:endParaRPr>
          </a:p>
          <a:p>
            <a:pPr>
              <a:buNone/>
            </a:pPr>
            <a:endParaRPr lang="ja-JP" sz="1200" kern="100" dirty="0">
              <a:effectLst/>
              <a:latin typeface="+mn-ea"/>
              <a:cs typeface="Times New Roman" panose="02020603050405020304" pitchFamily="18" charset="0"/>
            </a:endParaRPr>
          </a:p>
          <a:p>
            <a:pPr>
              <a:buNone/>
            </a:pPr>
            <a:r>
              <a:rPr lang="ja-JP" sz="1200" kern="100" dirty="0">
                <a:effectLst/>
                <a:latin typeface="+mn-ea"/>
                <a:cs typeface="Times New Roman" panose="02020603050405020304" pitchFamily="18" charset="0"/>
              </a:rPr>
              <a:t>・横開き</a:t>
            </a:r>
            <a:endParaRPr lang="en-US" altLang="ja-JP" sz="1200" kern="100" dirty="0">
              <a:effectLst/>
              <a:latin typeface="+mn-ea"/>
              <a:cs typeface="Times New Roman" panose="02020603050405020304" pitchFamily="18" charset="0"/>
            </a:endParaRPr>
          </a:p>
          <a:p>
            <a:pPr>
              <a:buNone/>
            </a:pPr>
            <a:r>
              <a:rPr lang="ja-JP" sz="1200" kern="100" dirty="0">
                <a:effectLst/>
                <a:latin typeface="+mn-ea"/>
                <a:cs typeface="Times New Roman" panose="02020603050405020304" pitchFamily="18" charset="0"/>
              </a:rPr>
              <a:t>（左・右）</a:t>
            </a:r>
          </a:p>
          <a:p>
            <a:pPr>
              <a:buNone/>
            </a:pPr>
            <a:endParaRPr lang="en-US" altLang="ja-JP" sz="1200" kern="100" dirty="0">
              <a:effectLst/>
              <a:latin typeface="+mn-ea"/>
              <a:cs typeface="Times New Roman" panose="02020603050405020304" pitchFamily="18" charset="0"/>
            </a:endParaRPr>
          </a:p>
          <a:p>
            <a:pPr>
              <a:buNone/>
            </a:pPr>
            <a:r>
              <a:rPr lang="ja-JP" sz="1200" kern="100" dirty="0">
                <a:effectLst/>
                <a:latin typeface="+mn-ea"/>
                <a:cs typeface="Times New Roman" panose="02020603050405020304" pitchFamily="18" charset="0"/>
              </a:rPr>
              <a:t>・後ろ開き</a:t>
            </a:r>
            <a:endParaRPr lang="en-US" altLang="ja-JP" sz="1200" kern="100" dirty="0">
              <a:effectLst/>
              <a:latin typeface="+mn-ea"/>
              <a:cs typeface="Times New Roman" panose="02020603050405020304" pitchFamily="18" charset="0"/>
            </a:endParaRPr>
          </a:p>
          <a:p>
            <a:pPr>
              <a:buNone/>
            </a:pPr>
            <a:r>
              <a:rPr lang="ja-JP" sz="1200" kern="100" dirty="0">
                <a:effectLst/>
                <a:latin typeface="+mn-ea"/>
                <a:cs typeface="Times New Roman" panose="02020603050405020304" pitchFamily="18" charset="0"/>
              </a:rPr>
              <a:t>（上開き・右開き・左開き）</a:t>
            </a:r>
            <a:br>
              <a:rPr lang="en-US" sz="1200" kern="100" dirty="0">
                <a:effectLst/>
                <a:latin typeface="+mn-ea"/>
                <a:cs typeface="Times New Roman" panose="02020603050405020304" pitchFamily="18" charset="0"/>
              </a:rPr>
            </a:br>
            <a:endParaRPr lang="ja-JP" sz="1200" kern="100" dirty="0">
              <a:effectLst/>
              <a:latin typeface="+mn-ea"/>
              <a:cs typeface="Times New Roman" panose="02020603050405020304" pitchFamily="18" charset="0"/>
            </a:endParaRPr>
          </a:p>
        </p:txBody>
      </p:sp>
      <p:sp>
        <p:nvSpPr>
          <p:cNvPr id="13" name="テキスト ボックス 12">
            <a:extLst>
              <a:ext uri="{FF2B5EF4-FFF2-40B4-BE49-F238E27FC236}">
                <a16:creationId xmlns:a16="http://schemas.microsoft.com/office/drawing/2014/main" id="{FB7B664F-20F8-56F7-F5F5-A17E2161F538}"/>
              </a:ext>
            </a:extLst>
          </p:cNvPr>
          <p:cNvSpPr txBox="1"/>
          <p:nvPr/>
        </p:nvSpPr>
        <p:spPr>
          <a:xfrm>
            <a:off x="1390984" y="3953356"/>
            <a:ext cx="1415772" cy="615553"/>
          </a:xfrm>
          <a:prstGeom prst="rect">
            <a:avLst/>
          </a:prstGeom>
          <a:noFill/>
        </p:spPr>
        <p:txBody>
          <a:bodyPr wrap="none" rtlCol="0">
            <a:spAutoFit/>
          </a:bodyPr>
          <a:lstStyle/>
          <a:p>
            <a:r>
              <a:rPr kumimoji="1" lang="ja-JP" altLang="en-US" sz="1600" dirty="0"/>
              <a:t>（　　　）ｍ</a:t>
            </a:r>
            <a:endParaRPr kumimoji="1" lang="en-US" altLang="ja-JP" sz="1600" dirty="0"/>
          </a:p>
          <a:p>
            <a:endParaRPr kumimoji="1" lang="en-US" altLang="ja-JP" dirty="0"/>
          </a:p>
        </p:txBody>
      </p:sp>
      <p:cxnSp>
        <p:nvCxnSpPr>
          <p:cNvPr id="15" name="直線矢印コネクタ 14">
            <a:extLst>
              <a:ext uri="{FF2B5EF4-FFF2-40B4-BE49-F238E27FC236}">
                <a16:creationId xmlns:a16="http://schemas.microsoft.com/office/drawing/2014/main" id="{201301EE-C6C7-560B-3A30-0BF4A953CA7D}"/>
              </a:ext>
            </a:extLst>
          </p:cNvPr>
          <p:cNvCxnSpPr/>
          <p:nvPr/>
        </p:nvCxnSpPr>
        <p:spPr>
          <a:xfrm>
            <a:off x="3211807" y="6966680"/>
            <a:ext cx="3060700" cy="0"/>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0" name="直線矢印コネクタ 19">
            <a:extLst>
              <a:ext uri="{FF2B5EF4-FFF2-40B4-BE49-F238E27FC236}">
                <a16:creationId xmlns:a16="http://schemas.microsoft.com/office/drawing/2014/main" id="{A7B2DD09-AA7B-5AA6-DCBF-9A27378BDCA4}"/>
              </a:ext>
            </a:extLst>
          </p:cNvPr>
          <p:cNvCxnSpPr>
            <a:cxnSpLocks/>
          </p:cNvCxnSpPr>
          <p:nvPr/>
        </p:nvCxnSpPr>
        <p:spPr>
          <a:xfrm flipV="1">
            <a:off x="3143714" y="2338585"/>
            <a:ext cx="0" cy="4588906"/>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23" name="テキスト ボックス 1">
            <a:extLst>
              <a:ext uri="{FF2B5EF4-FFF2-40B4-BE49-F238E27FC236}">
                <a16:creationId xmlns:a16="http://schemas.microsoft.com/office/drawing/2014/main" id="{6DE167E7-349B-E2A7-BD4C-13438E79305F}"/>
              </a:ext>
            </a:extLst>
          </p:cNvPr>
          <p:cNvSpPr txBox="1"/>
          <p:nvPr/>
        </p:nvSpPr>
        <p:spPr>
          <a:xfrm>
            <a:off x="436783" y="7617061"/>
            <a:ext cx="6316426" cy="1930252"/>
          </a:xfrm>
          <a:prstGeom prst="rect">
            <a:avLst/>
          </a:prstGeom>
          <a:solidFill>
            <a:schemeClr val="lt1"/>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buNone/>
            </a:pPr>
            <a:r>
              <a:rPr lang="ja-JP" sz="1200" kern="100" dirty="0">
                <a:effectLst/>
                <a:latin typeface="+mn-ea"/>
                <a:cs typeface="Times New Roman" panose="02020603050405020304" pitchFamily="18" charset="0"/>
              </a:rPr>
              <a:t>②図に展開図を記入し、販売台などを置く場合は備品のレイアウトを記入する。</a:t>
            </a:r>
          </a:p>
          <a:p>
            <a:pPr>
              <a:buNone/>
            </a:pPr>
            <a:r>
              <a:rPr lang="en-US" sz="1200" kern="100" dirty="0">
                <a:effectLst/>
                <a:latin typeface="+mn-ea"/>
                <a:cs typeface="Times New Roman" panose="02020603050405020304" pitchFamily="18" charset="0"/>
              </a:rPr>
              <a:t> </a:t>
            </a:r>
            <a:endParaRPr lang="ja-JP" sz="1200" kern="100" dirty="0">
              <a:effectLst/>
              <a:latin typeface="+mn-ea"/>
              <a:cs typeface="Times New Roman" panose="02020603050405020304" pitchFamily="18" charset="0"/>
            </a:endParaRPr>
          </a:p>
          <a:p>
            <a:pPr>
              <a:buNone/>
            </a:pPr>
            <a:r>
              <a:rPr lang="ja-JP" sz="1200" kern="100" dirty="0">
                <a:effectLst/>
                <a:latin typeface="+mn-ea"/>
                <a:cs typeface="Times New Roman" panose="02020603050405020304" pitchFamily="18" charset="0"/>
              </a:rPr>
              <a:t>③車体から展開した部分のｍ数を記入する。</a:t>
            </a:r>
          </a:p>
          <a:p>
            <a:pPr>
              <a:buNone/>
            </a:pPr>
            <a:r>
              <a:rPr lang="en-US" sz="1200" kern="100" dirty="0">
                <a:effectLst/>
                <a:latin typeface="+mn-ea"/>
                <a:cs typeface="Times New Roman" panose="02020603050405020304" pitchFamily="18" charset="0"/>
              </a:rPr>
              <a:t> </a:t>
            </a:r>
            <a:endParaRPr lang="ja-JP" sz="1200" kern="100" dirty="0">
              <a:effectLst/>
              <a:latin typeface="+mn-ea"/>
              <a:cs typeface="Times New Roman" panose="02020603050405020304" pitchFamily="18" charset="0"/>
            </a:endParaRPr>
          </a:p>
          <a:p>
            <a:pPr>
              <a:buNone/>
            </a:pPr>
            <a:r>
              <a:rPr lang="ja-JP" sz="1200" kern="100" dirty="0">
                <a:effectLst/>
                <a:latin typeface="+mn-ea"/>
                <a:cs typeface="Times New Roman" panose="02020603050405020304" pitchFamily="18" charset="0"/>
              </a:rPr>
              <a:t>④車両外にテントや、販売台等を置く場合は余白に記入する。</a:t>
            </a:r>
          </a:p>
          <a:p>
            <a:pPr>
              <a:buNone/>
            </a:pPr>
            <a:r>
              <a:rPr lang="ja-JP" sz="1200" kern="100" dirty="0">
                <a:effectLst/>
                <a:latin typeface="+mn-ea"/>
                <a:cs typeface="Times New Roman" panose="02020603050405020304" pitchFamily="18" charset="0"/>
              </a:rPr>
              <a:t>ただし、お申込時の小間以内に入れることが条件となります。</a:t>
            </a:r>
          </a:p>
          <a:p>
            <a:pPr>
              <a:buNone/>
            </a:pPr>
            <a:r>
              <a:rPr lang="ja-JP" sz="1200" kern="100" dirty="0">
                <a:effectLst/>
                <a:latin typeface="+mn-ea"/>
                <a:cs typeface="Times New Roman" panose="02020603050405020304" pitchFamily="18" charset="0"/>
              </a:rPr>
              <a:t>※テント設置の際は</a:t>
            </a:r>
            <a:r>
              <a:rPr lang="ja-JP" sz="1200" b="1" kern="100" dirty="0">
                <a:effectLst/>
                <a:latin typeface="+mn-ea"/>
                <a:cs typeface="Times New Roman" panose="02020603050405020304" pitchFamily="18" charset="0"/>
              </a:rPr>
              <a:t>三条マルシェ指定のテント</a:t>
            </a:r>
            <a:r>
              <a:rPr lang="ja-JP" sz="1200" kern="100" dirty="0">
                <a:effectLst/>
                <a:latin typeface="+mn-ea"/>
                <a:cs typeface="Times New Roman" panose="02020603050405020304" pitchFamily="18" charset="0"/>
              </a:rPr>
              <a:t>を使ってください。</a:t>
            </a:r>
            <a:endParaRPr lang="en-US" altLang="ja-JP" sz="1200" kern="100" dirty="0">
              <a:effectLst/>
              <a:latin typeface="+mn-ea"/>
              <a:cs typeface="Times New Roman" panose="02020603050405020304" pitchFamily="18" charset="0"/>
            </a:endParaRPr>
          </a:p>
          <a:p>
            <a:pPr>
              <a:buNone/>
            </a:pPr>
            <a:r>
              <a:rPr lang="ja-JP" altLang="en-US" sz="1200" kern="100" dirty="0">
                <a:effectLst/>
                <a:latin typeface="+mn-ea"/>
                <a:cs typeface="Times New Roman" panose="02020603050405020304" pitchFamily="18" charset="0"/>
              </a:rPr>
              <a:t>　その際は、別途テント内の配置図もご提出ください。</a:t>
            </a:r>
            <a:endParaRPr lang="ja-JP" sz="1200" kern="100" dirty="0">
              <a:effectLst/>
              <a:latin typeface="+mn-ea"/>
              <a:cs typeface="Times New Roman" panose="02020603050405020304" pitchFamily="18" charset="0"/>
            </a:endParaRPr>
          </a:p>
          <a:p>
            <a:pPr>
              <a:buNone/>
            </a:pPr>
            <a:r>
              <a:rPr lang="ja-JP" altLang="en-US" sz="1200" kern="100" dirty="0">
                <a:effectLst/>
                <a:latin typeface="+mn-ea"/>
                <a:cs typeface="Times New Roman" panose="02020603050405020304" pitchFamily="18" charset="0"/>
              </a:rPr>
              <a:t>　</a:t>
            </a:r>
            <a:r>
              <a:rPr lang="ja-JP" altLang="en-US" sz="1200" kern="100" dirty="0">
                <a:latin typeface="+mn-ea"/>
                <a:cs typeface="Times New Roman" panose="02020603050405020304" pitchFamily="18" charset="0"/>
              </a:rPr>
              <a:t>基本値の</a:t>
            </a:r>
            <a:r>
              <a:rPr lang="ja-JP" sz="1200" kern="100" dirty="0">
                <a:effectLst/>
                <a:latin typeface="+mn-ea"/>
                <a:cs typeface="Times New Roman" panose="02020603050405020304" pitchFamily="18" charset="0"/>
              </a:rPr>
              <a:t>２小間は</a:t>
            </a:r>
            <a:r>
              <a:rPr lang="en-US" sz="1200" kern="100" dirty="0">
                <a:effectLst/>
                <a:latin typeface="+mn-ea"/>
                <a:cs typeface="Times New Roman" panose="02020603050405020304" pitchFamily="18" charset="0"/>
              </a:rPr>
              <a:t>2.5</a:t>
            </a:r>
            <a:r>
              <a:rPr lang="ja-JP" sz="1200" kern="100" dirty="0">
                <a:effectLst/>
                <a:latin typeface="+mn-ea"/>
                <a:cs typeface="Times New Roman" panose="02020603050405020304" pitchFamily="18" charset="0"/>
              </a:rPr>
              <a:t>ｍ×５ｍ以内、１小間追加で</a:t>
            </a:r>
            <a:r>
              <a:rPr lang="en-US" sz="1200" kern="100" dirty="0">
                <a:effectLst/>
                <a:latin typeface="+mn-ea"/>
                <a:cs typeface="Times New Roman" panose="02020603050405020304" pitchFamily="18" charset="0"/>
              </a:rPr>
              <a:t>2.5</a:t>
            </a:r>
            <a:r>
              <a:rPr lang="ja-JP" sz="1200" kern="100" dirty="0">
                <a:effectLst/>
                <a:latin typeface="+mn-ea"/>
                <a:cs typeface="Times New Roman" panose="02020603050405020304" pitchFamily="18" charset="0"/>
              </a:rPr>
              <a:t>ｍ×</a:t>
            </a:r>
            <a:r>
              <a:rPr lang="en-US" sz="1200" kern="100" dirty="0">
                <a:effectLst/>
                <a:latin typeface="+mn-ea"/>
                <a:cs typeface="Times New Roman" panose="02020603050405020304" pitchFamily="18" charset="0"/>
              </a:rPr>
              <a:t>7.5</a:t>
            </a:r>
            <a:r>
              <a:rPr lang="ja-JP" sz="1200" kern="100" dirty="0">
                <a:effectLst/>
                <a:latin typeface="+mn-ea"/>
                <a:cs typeface="Times New Roman" panose="02020603050405020304" pitchFamily="18" charset="0"/>
              </a:rPr>
              <a:t>ｍ以内です</a:t>
            </a:r>
            <a:r>
              <a:rPr lang="ja-JP" altLang="en-US" sz="1200" kern="100" dirty="0">
                <a:effectLst/>
                <a:latin typeface="+mn-ea"/>
                <a:cs typeface="Times New Roman" panose="02020603050405020304" pitchFamily="18" charset="0"/>
              </a:rPr>
              <a:t>。</a:t>
            </a:r>
            <a:endParaRPr lang="ja-JP" sz="1400" kern="100" dirty="0">
              <a:effectLst/>
              <a:latin typeface="+mn-ea"/>
              <a:cs typeface="Times New Roman" panose="02020603050405020304" pitchFamily="18" charset="0"/>
            </a:endParaRPr>
          </a:p>
        </p:txBody>
      </p:sp>
      <p:sp>
        <p:nvSpPr>
          <p:cNvPr id="24" name="字幕 2">
            <a:extLst>
              <a:ext uri="{FF2B5EF4-FFF2-40B4-BE49-F238E27FC236}">
                <a16:creationId xmlns:a16="http://schemas.microsoft.com/office/drawing/2014/main" id="{4D12F857-935C-3A02-9BEB-7ACA4BE2B437}"/>
              </a:ext>
            </a:extLst>
          </p:cNvPr>
          <p:cNvSpPr txBox="1">
            <a:spLocks/>
          </p:cNvSpPr>
          <p:nvPr/>
        </p:nvSpPr>
        <p:spPr>
          <a:xfrm>
            <a:off x="825964" y="358687"/>
            <a:ext cx="4635500" cy="445612"/>
          </a:xfrm>
          <a:prstGeom prst="rect">
            <a:avLst/>
          </a:prstGeom>
        </p:spPr>
        <p:txBody>
          <a:bodyPr vert="horz" lIns="91440" tIns="45720" rIns="91440" bIns="45720" rtlCol="0">
            <a:normAutofit/>
          </a:bodyPr>
          <a:lstStyle>
            <a:lvl1pPr marL="0" indent="0" algn="ctr" defTabSz="685800" rtl="0" eaLnBrk="1" latinLnBrk="0" hangingPunct="1">
              <a:lnSpc>
                <a:spcPct val="90000"/>
              </a:lnSpc>
              <a:spcBef>
                <a:spcPts val="750"/>
              </a:spcBef>
              <a:buFont typeface="Arial" panose="020B0604020202020204" pitchFamily="34" charset="0"/>
              <a:buNone/>
              <a:defRPr kumimoji="1"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kumimoji="1"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kumimoji="1"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9pPr>
          </a:lstStyle>
          <a:p>
            <a:pPr algn="l"/>
            <a:r>
              <a:rPr lang="ja-JP" altLang="en-US" b="1" u="sng" dirty="0">
                <a:solidFill>
                  <a:srgbClr val="FF0000"/>
                </a:solidFill>
              </a:rPr>
              <a:t>書き方見本</a:t>
            </a:r>
          </a:p>
        </p:txBody>
      </p:sp>
    </p:spTree>
    <p:extLst>
      <p:ext uri="{BB962C8B-B14F-4D97-AF65-F5344CB8AC3E}">
        <p14:creationId xmlns:p14="http://schemas.microsoft.com/office/powerpoint/2010/main" val="4240853939"/>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143</TotalTime>
  <Words>539</Words>
  <Application>Microsoft Office PowerPoint</Application>
  <PresentationFormat>A4 210 x 297 mm</PresentationFormat>
  <Paragraphs>64</Paragraphs>
  <Slides>3</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3</vt:i4>
      </vt:variant>
    </vt:vector>
  </HeadingPairs>
  <TitlesOfParts>
    <vt:vector size="7" baseType="lpstr">
      <vt:lpstr>Arial</vt:lpstr>
      <vt:lpstr>Calibri</vt:lpstr>
      <vt:lpstr>Calibri Light</vt:lpstr>
      <vt:lpstr>Office テーマ</vt:lpstr>
      <vt:lpstr>三条マルシェ出店配置図</vt:lpstr>
      <vt:lpstr>三条マルシェ出店配置図</vt:lpstr>
      <vt:lpstr>三条マルシェ出店配置図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Marche Sanjo</dc:creator>
  <cp:lastModifiedBy>Marche Sanjo</cp:lastModifiedBy>
  <cp:revision>4</cp:revision>
  <dcterms:created xsi:type="dcterms:W3CDTF">2025-12-26T01:28:02Z</dcterms:created>
  <dcterms:modified xsi:type="dcterms:W3CDTF">2025-12-26T04:24:37Z</dcterms:modified>
</cp:coreProperties>
</file>