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5" r:id="rId7"/>
    <p:sldId id="266" r:id="rId8"/>
    <p:sldId id="267" r:id="rId9"/>
    <p:sldId id="264" r:id="rId10"/>
  </p:sldIdLst>
  <p:sldSz cx="7556500" cy="10693400"/>
  <p:notesSz cx="6735763" cy="98663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8" d="100"/>
          <a:sy n="98" d="100"/>
        </p:scale>
        <p:origin x="141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800" b="0" i="0">
                <a:solidFill>
                  <a:schemeClr val="tx1"/>
                </a:solidFill>
                <a:latin typeface="MS PGothic"/>
                <a:cs typeface="MS PGothic"/>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MS PGothic"/>
                <a:cs typeface="MS PGothic"/>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MS PGothic"/>
                <a:cs typeface="MS PGothic"/>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MS PGothic"/>
                <a:cs typeface="MS PGothic"/>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738" y="3977790"/>
            <a:ext cx="6423025" cy="1495153"/>
          </a:xfrm>
        </p:spPr>
        <p:txBody>
          <a:bodyPr anchor="b"/>
          <a:lstStyle>
            <a:lvl1pPr algn="ctr">
              <a:defRPr sz="4858"/>
            </a:lvl1pPr>
          </a:lstStyle>
          <a:p>
            <a:r>
              <a:rPr lang="ja-JP" altLang="en-US"/>
              <a:t>マスター タイトルの書式設定</a:t>
            </a:r>
            <a:endParaRPr lang="en-US" dirty="0"/>
          </a:p>
        </p:txBody>
      </p:sp>
      <p:sp>
        <p:nvSpPr>
          <p:cNvPr id="3" name="Subtitle 2"/>
          <p:cNvSpPr>
            <a:spLocks noGrp="1"/>
          </p:cNvSpPr>
          <p:nvPr>
            <p:ph type="subTitle" idx="1"/>
          </p:nvPr>
        </p:nvSpPr>
        <p:spPr>
          <a:xfrm>
            <a:off x="944563" y="5616511"/>
            <a:ext cx="5667375" cy="298993"/>
          </a:xfrm>
        </p:spPr>
        <p:txBody>
          <a:bodyPr/>
          <a:lstStyle>
            <a:lvl1pPr marL="0" indent="0" algn="ctr">
              <a:buNone/>
              <a:defRPr sz="1943"/>
            </a:lvl1pPr>
            <a:lvl2pPr marL="370161" indent="0" algn="ctr">
              <a:buNone/>
              <a:defRPr sz="1619"/>
            </a:lvl2pPr>
            <a:lvl3pPr marL="740321" indent="0" algn="ctr">
              <a:buNone/>
              <a:defRPr sz="1457"/>
            </a:lvl3pPr>
            <a:lvl4pPr marL="1110482" indent="0" algn="ctr">
              <a:buNone/>
              <a:defRPr sz="1295"/>
            </a:lvl4pPr>
            <a:lvl5pPr marL="1480642" indent="0" algn="ctr">
              <a:buNone/>
              <a:defRPr sz="1295"/>
            </a:lvl5pPr>
            <a:lvl6pPr marL="1850803" indent="0" algn="ctr">
              <a:buNone/>
              <a:defRPr sz="1295"/>
            </a:lvl6pPr>
            <a:lvl7pPr marL="2220963" indent="0" algn="ctr">
              <a:buNone/>
              <a:defRPr sz="1295"/>
            </a:lvl7pPr>
            <a:lvl8pPr marL="2591124" indent="0" algn="ctr">
              <a:buNone/>
              <a:defRPr sz="1295"/>
            </a:lvl8pPr>
            <a:lvl9pPr marL="2961284" indent="0" algn="ctr">
              <a:buNone/>
              <a:defRPr sz="129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378142" y="9944862"/>
            <a:ext cx="1739455" cy="276999"/>
          </a:xfrm>
        </p:spPr>
        <p:txBody>
          <a:bodyPr/>
          <a:lstStyle/>
          <a:p>
            <a:fld id="{7F35222E-0F4A-4867-85FF-E4C736E22666}"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a:xfrm>
            <a:off x="2571369" y="9944862"/>
            <a:ext cx="2420112" cy="276999"/>
          </a:xfrm>
        </p:spPr>
        <p:txBody>
          <a:bodyPr/>
          <a:lstStyle/>
          <a:p>
            <a:endParaRPr kumimoji="1" lang="ja-JP" altLang="en-US"/>
          </a:p>
        </p:txBody>
      </p:sp>
      <p:sp>
        <p:nvSpPr>
          <p:cNvPr id="6" name="Slide Number Placeholder 5"/>
          <p:cNvSpPr>
            <a:spLocks noGrp="1"/>
          </p:cNvSpPr>
          <p:nvPr>
            <p:ph type="sldNum" sz="quarter" idx="12"/>
          </p:nvPr>
        </p:nvSpPr>
        <p:spPr>
          <a:xfrm>
            <a:off x="5445252" y="9944862"/>
            <a:ext cx="1739455" cy="276999"/>
          </a:xfrm>
        </p:spPr>
        <p:txBody>
          <a:bodyPr/>
          <a:lstStyle/>
          <a:p>
            <a:fld id="{052CD848-3BAE-4B94-86F6-107CF5C2ED40}" type="slidenum">
              <a:rPr kumimoji="1" lang="ja-JP" altLang="en-US" smtClean="0"/>
              <a:t>‹#›</a:t>
            </a:fld>
            <a:endParaRPr kumimoji="1" lang="ja-JP" altLang="en-US"/>
          </a:p>
        </p:txBody>
      </p:sp>
    </p:spTree>
    <p:extLst>
      <p:ext uri="{BB962C8B-B14F-4D97-AF65-F5344CB8AC3E}">
        <p14:creationId xmlns:p14="http://schemas.microsoft.com/office/powerpoint/2010/main" val="25639923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98422" y="604519"/>
            <a:ext cx="4349750" cy="452119"/>
          </a:xfrm>
          <a:prstGeom prst="rect">
            <a:avLst/>
          </a:prstGeom>
        </p:spPr>
        <p:txBody>
          <a:bodyPr wrap="square" lIns="0" tIns="0" rIns="0" bIns="0">
            <a:spAutoFit/>
          </a:bodyPr>
          <a:lstStyle>
            <a:lvl1pPr>
              <a:defRPr sz="2800" b="0" i="0">
                <a:solidFill>
                  <a:schemeClr val="tx1"/>
                </a:solidFill>
                <a:latin typeface="MS PGothic"/>
                <a:cs typeface="MS PGothic"/>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s://sanjoy-machinaka.jp/?p=11938" TargetMode="External"/><Relationship Id="rId2" Type="http://schemas.openxmlformats.org/officeDocument/2006/relationships/hyperlink" Target="mailto:sanjo.marche%2Bmarkets@gmail.com"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 name="object 10"/>
          <p:cNvGraphicFramePr>
            <a:graphicFrameLocks noGrp="1"/>
          </p:cNvGraphicFramePr>
          <p:nvPr>
            <p:extLst>
              <p:ext uri="{D42A27DB-BD31-4B8C-83A1-F6EECF244321}">
                <p14:modId xmlns:p14="http://schemas.microsoft.com/office/powerpoint/2010/main" val="2727409022"/>
              </p:ext>
            </p:extLst>
          </p:nvPr>
        </p:nvGraphicFramePr>
        <p:xfrm>
          <a:off x="551900" y="6927087"/>
          <a:ext cx="6454140" cy="1877695"/>
        </p:xfrm>
        <a:graphic>
          <a:graphicData uri="http://schemas.openxmlformats.org/drawingml/2006/table">
            <a:tbl>
              <a:tblPr firstRow="1" bandRow="1">
                <a:tableStyleId>{2D5ABB26-0587-4C30-8999-92F81FD0307C}</a:tableStyleId>
              </a:tblPr>
              <a:tblGrid>
                <a:gridCol w="1817370">
                  <a:extLst>
                    <a:ext uri="{9D8B030D-6E8A-4147-A177-3AD203B41FA5}">
                      <a16:colId xmlns:a16="http://schemas.microsoft.com/office/drawing/2014/main" val="20000"/>
                    </a:ext>
                  </a:extLst>
                </a:gridCol>
                <a:gridCol w="2268220">
                  <a:extLst>
                    <a:ext uri="{9D8B030D-6E8A-4147-A177-3AD203B41FA5}">
                      <a16:colId xmlns:a16="http://schemas.microsoft.com/office/drawing/2014/main" val="20001"/>
                    </a:ext>
                  </a:extLst>
                </a:gridCol>
                <a:gridCol w="544195">
                  <a:extLst>
                    <a:ext uri="{9D8B030D-6E8A-4147-A177-3AD203B41FA5}">
                      <a16:colId xmlns:a16="http://schemas.microsoft.com/office/drawing/2014/main" val="20002"/>
                    </a:ext>
                  </a:extLst>
                </a:gridCol>
                <a:gridCol w="727710">
                  <a:extLst>
                    <a:ext uri="{9D8B030D-6E8A-4147-A177-3AD203B41FA5}">
                      <a16:colId xmlns:a16="http://schemas.microsoft.com/office/drawing/2014/main" val="20003"/>
                    </a:ext>
                  </a:extLst>
                </a:gridCol>
                <a:gridCol w="1096645">
                  <a:extLst>
                    <a:ext uri="{9D8B030D-6E8A-4147-A177-3AD203B41FA5}">
                      <a16:colId xmlns:a16="http://schemas.microsoft.com/office/drawing/2014/main" val="20004"/>
                    </a:ext>
                  </a:extLst>
                </a:gridCol>
              </a:tblGrid>
              <a:tr h="235585">
                <a:tc>
                  <a:txBody>
                    <a:bodyPr/>
                    <a:lstStyle/>
                    <a:p>
                      <a:pPr algn="ctr">
                        <a:lnSpc>
                          <a:spcPct val="100000"/>
                        </a:lnSpc>
                        <a:spcBef>
                          <a:spcPts val="270"/>
                        </a:spcBef>
                      </a:pPr>
                      <a:r>
                        <a:rPr sz="1050" spc="-25" dirty="0">
                          <a:latin typeface="MS PGothic"/>
                          <a:cs typeface="MS PGothic"/>
                        </a:rPr>
                        <a:t>品目</a:t>
                      </a:r>
                      <a:endParaRPr sz="105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33350" algn="ctr">
                        <a:lnSpc>
                          <a:spcPct val="100000"/>
                        </a:lnSpc>
                        <a:spcBef>
                          <a:spcPts val="270"/>
                        </a:spcBef>
                      </a:pPr>
                      <a:r>
                        <a:rPr sz="1050" spc="-25" dirty="0">
                          <a:latin typeface="MS PGothic"/>
                          <a:cs typeface="MS PGothic"/>
                        </a:rPr>
                        <a:t>単価</a:t>
                      </a:r>
                      <a:endParaRPr sz="105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ct val="100000"/>
                        </a:lnSpc>
                        <a:spcBef>
                          <a:spcPts val="270"/>
                        </a:spcBef>
                      </a:pPr>
                      <a:r>
                        <a:rPr sz="1050" spc="-25" dirty="0">
                          <a:latin typeface="MS PGothic"/>
                          <a:cs typeface="MS PGothic"/>
                        </a:rPr>
                        <a:t>不要</a:t>
                      </a:r>
                      <a:endParaRPr sz="105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63195">
                        <a:lnSpc>
                          <a:spcPct val="100000"/>
                        </a:lnSpc>
                        <a:spcBef>
                          <a:spcPts val="270"/>
                        </a:spcBef>
                      </a:pPr>
                      <a:r>
                        <a:rPr sz="1050" spc="-20" dirty="0">
                          <a:latin typeface="MS PGothic"/>
                          <a:cs typeface="MS PGothic"/>
                        </a:rPr>
                        <a:t>必要数</a:t>
                      </a:r>
                      <a:endParaRPr sz="105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80035">
                        <a:lnSpc>
                          <a:spcPct val="100000"/>
                        </a:lnSpc>
                        <a:spcBef>
                          <a:spcPts val="270"/>
                        </a:spcBef>
                      </a:pPr>
                      <a:r>
                        <a:rPr sz="1050" spc="-20" dirty="0">
                          <a:latin typeface="MS PGothic"/>
                          <a:cs typeface="MS PGothic"/>
                        </a:rPr>
                        <a:t>合計金額</a:t>
                      </a:r>
                      <a:endParaRPr sz="105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234315">
                <a:tc>
                  <a:txBody>
                    <a:bodyPr/>
                    <a:lstStyle/>
                    <a:p>
                      <a:pPr marL="67945">
                        <a:lnSpc>
                          <a:spcPct val="100000"/>
                        </a:lnSpc>
                        <a:spcBef>
                          <a:spcPts val="254"/>
                        </a:spcBef>
                      </a:pPr>
                      <a:r>
                        <a:rPr sz="1050" spc="-15" dirty="0">
                          <a:latin typeface="MS PGothic"/>
                          <a:cs typeface="MS PGothic"/>
                        </a:rPr>
                        <a:t>濃緑色テント</a:t>
                      </a:r>
                      <a:r>
                        <a:rPr sz="1050" spc="-10" dirty="0">
                          <a:latin typeface="MS PGothic"/>
                          <a:cs typeface="MS PGothic"/>
                        </a:rPr>
                        <a:t>（250×250</a:t>
                      </a:r>
                      <a:r>
                        <a:rPr sz="1050" spc="-15" dirty="0">
                          <a:latin typeface="MS PGothic"/>
                          <a:cs typeface="MS PGothic"/>
                        </a:rPr>
                        <a:t>㎝</a:t>
                      </a: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8580">
                        <a:lnSpc>
                          <a:spcPct val="100000"/>
                        </a:lnSpc>
                        <a:spcBef>
                          <a:spcPts val="254"/>
                        </a:spcBef>
                      </a:pPr>
                      <a:r>
                        <a:rPr sz="1050" spc="-10" dirty="0">
                          <a:latin typeface="MS PGothic"/>
                          <a:cs typeface="MS PGothic"/>
                        </a:rPr>
                        <a:t>1,000</a:t>
                      </a:r>
                      <a:r>
                        <a:rPr sz="1050" spc="-50" dirty="0">
                          <a:latin typeface="MS PGothic"/>
                          <a:cs typeface="MS PGothic"/>
                        </a:rPr>
                        <a:t>円</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54"/>
                        </a:spcBef>
                      </a:pP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54"/>
                        </a:spcBef>
                      </a:pPr>
                      <a:r>
                        <a:rPr sz="1050" spc="-50" dirty="0">
                          <a:latin typeface="MS PGothic"/>
                          <a:cs typeface="MS PGothic"/>
                        </a:rPr>
                        <a:t>基</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54"/>
                        </a:spcBef>
                      </a:pPr>
                      <a:r>
                        <a:rPr sz="1050" spc="-50" dirty="0">
                          <a:latin typeface="MS PGothic"/>
                          <a:cs typeface="MS PGothic"/>
                        </a:rPr>
                        <a:t>円</a:t>
                      </a:r>
                      <a:endParaRPr sz="1050" dirty="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r h="234950">
                <a:tc>
                  <a:txBody>
                    <a:bodyPr/>
                    <a:lstStyle/>
                    <a:p>
                      <a:pPr marL="67945">
                        <a:lnSpc>
                          <a:spcPct val="100000"/>
                        </a:lnSpc>
                        <a:spcBef>
                          <a:spcPts val="260"/>
                        </a:spcBef>
                      </a:pPr>
                      <a:r>
                        <a:rPr sz="1050" spc="-5" dirty="0">
                          <a:latin typeface="MS PGothic"/>
                          <a:cs typeface="MS PGothic"/>
                        </a:rPr>
                        <a:t>販売台</a:t>
                      </a:r>
                      <a:r>
                        <a:rPr sz="1050" spc="-10" dirty="0">
                          <a:latin typeface="MS PGothic"/>
                          <a:cs typeface="MS PGothic"/>
                        </a:rPr>
                        <a:t>（90×90×70</a:t>
                      </a:r>
                      <a:r>
                        <a:rPr sz="1050" dirty="0">
                          <a:latin typeface="MS PGothic"/>
                          <a:cs typeface="MS PGothic"/>
                        </a:rPr>
                        <a:t>㎝</a:t>
                      </a:r>
                      <a:r>
                        <a:rPr sz="1050" spc="-50" dirty="0">
                          <a:latin typeface="MS PGothic"/>
                          <a:cs typeface="MS PGothic"/>
                        </a:rPr>
                        <a:t>）</a:t>
                      </a:r>
                      <a:endParaRPr sz="1050">
                        <a:latin typeface="MS PGothic"/>
                        <a:cs typeface="MS PGothic"/>
                      </a:endParaRPr>
                    </a:p>
                  </a:txBody>
                  <a:tcPr marL="0" marR="0" marT="330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8580">
                        <a:lnSpc>
                          <a:spcPct val="100000"/>
                        </a:lnSpc>
                        <a:spcBef>
                          <a:spcPts val="260"/>
                        </a:spcBef>
                      </a:pPr>
                      <a:r>
                        <a:rPr sz="1050" dirty="0">
                          <a:latin typeface="MS PGothic"/>
                          <a:cs typeface="MS PGothic"/>
                        </a:rPr>
                        <a:t>500</a:t>
                      </a:r>
                      <a:r>
                        <a:rPr sz="1050" spc="-55" dirty="0">
                          <a:latin typeface="MS PGothic"/>
                          <a:cs typeface="MS PGothic"/>
                        </a:rPr>
                        <a:t> 円</a:t>
                      </a:r>
                      <a:endParaRPr sz="1050">
                        <a:latin typeface="MS PGothic"/>
                        <a:cs typeface="MS PGothic"/>
                      </a:endParaRPr>
                    </a:p>
                  </a:txBody>
                  <a:tcPr marL="0" marR="0" marT="330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60"/>
                        </a:spcBef>
                      </a:pPr>
                      <a:r>
                        <a:rPr sz="1050" spc="-50" dirty="0">
                          <a:latin typeface="MS PGothic"/>
                          <a:cs typeface="MS PGothic"/>
                        </a:rPr>
                        <a:t>□</a:t>
                      </a:r>
                      <a:endParaRPr sz="1050">
                        <a:latin typeface="MS PGothic"/>
                        <a:cs typeface="MS PGothic"/>
                      </a:endParaRPr>
                    </a:p>
                  </a:txBody>
                  <a:tcPr marL="0" marR="0" marT="330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60"/>
                        </a:spcBef>
                      </a:pPr>
                      <a:r>
                        <a:rPr sz="1050" spc="-50" dirty="0">
                          <a:latin typeface="MS PGothic"/>
                          <a:cs typeface="MS PGothic"/>
                        </a:rPr>
                        <a:t>台</a:t>
                      </a:r>
                      <a:endParaRPr sz="1050">
                        <a:latin typeface="MS PGothic"/>
                        <a:cs typeface="MS PGothic"/>
                      </a:endParaRPr>
                    </a:p>
                  </a:txBody>
                  <a:tcPr marL="0" marR="0" marT="330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60"/>
                        </a:spcBef>
                      </a:pPr>
                      <a:r>
                        <a:rPr sz="1050" spc="-50" dirty="0">
                          <a:latin typeface="MS PGothic"/>
                          <a:cs typeface="MS PGothic"/>
                        </a:rPr>
                        <a:t>円</a:t>
                      </a:r>
                      <a:endParaRPr sz="1050">
                        <a:latin typeface="MS PGothic"/>
                        <a:cs typeface="MS PGothic"/>
                      </a:endParaRPr>
                    </a:p>
                  </a:txBody>
                  <a:tcPr marL="0" marR="0" marT="3302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r h="234315">
                <a:tc>
                  <a:txBody>
                    <a:bodyPr/>
                    <a:lstStyle/>
                    <a:p>
                      <a:pPr marL="67945">
                        <a:lnSpc>
                          <a:spcPct val="100000"/>
                        </a:lnSpc>
                        <a:spcBef>
                          <a:spcPts val="254"/>
                        </a:spcBef>
                      </a:pPr>
                      <a:r>
                        <a:rPr sz="1050" dirty="0">
                          <a:latin typeface="MS PGothic"/>
                          <a:cs typeface="MS PGothic"/>
                        </a:rPr>
                        <a:t>長机</a:t>
                      </a:r>
                      <a:r>
                        <a:rPr sz="1050" spc="-10" dirty="0">
                          <a:latin typeface="MS PGothic"/>
                          <a:cs typeface="MS PGothic"/>
                        </a:rPr>
                        <a:t>（180×45×70</a:t>
                      </a:r>
                      <a:r>
                        <a:rPr sz="1050" spc="-15" dirty="0">
                          <a:latin typeface="MS PGothic"/>
                          <a:cs typeface="MS PGothic"/>
                        </a:rPr>
                        <a:t>㎝</a:t>
                      </a: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8580">
                        <a:lnSpc>
                          <a:spcPct val="100000"/>
                        </a:lnSpc>
                        <a:spcBef>
                          <a:spcPts val="254"/>
                        </a:spcBef>
                      </a:pPr>
                      <a:r>
                        <a:rPr sz="1050" spc="-10" dirty="0">
                          <a:latin typeface="MS PGothic"/>
                          <a:cs typeface="MS PGothic"/>
                        </a:rPr>
                        <a:t>2,000</a:t>
                      </a:r>
                      <a:r>
                        <a:rPr sz="1050" spc="-50" dirty="0">
                          <a:latin typeface="MS PGothic"/>
                          <a:cs typeface="MS PGothic"/>
                        </a:rPr>
                        <a:t>円</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54"/>
                        </a:spcBef>
                      </a:pP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54"/>
                        </a:spcBef>
                      </a:pPr>
                      <a:r>
                        <a:rPr sz="1050" spc="-50" dirty="0">
                          <a:latin typeface="MS PGothic"/>
                          <a:cs typeface="MS PGothic"/>
                        </a:rPr>
                        <a:t>台</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54"/>
                        </a:spcBef>
                      </a:pPr>
                      <a:r>
                        <a:rPr sz="1050" spc="-50" dirty="0">
                          <a:latin typeface="MS PGothic"/>
                          <a:cs typeface="MS PGothic"/>
                        </a:rPr>
                        <a:t>円</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3"/>
                  </a:ext>
                </a:extLst>
              </a:tr>
              <a:tr h="234315">
                <a:tc>
                  <a:txBody>
                    <a:bodyPr/>
                    <a:lstStyle/>
                    <a:p>
                      <a:pPr marL="67945">
                        <a:lnSpc>
                          <a:spcPct val="100000"/>
                        </a:lnSpc>
                        <a:spcBef>
                          <a:spcPts val="254"/>
                        </a:spcBef>
                      </a:pPr>
                      <a:r>
                        <a:rPr sz="1050" spc="-20" dirty="0">
                          <a:latin typeface="MS PGothic"/>
                          <a:cs typeface="MS PGothic"/>
                        </a:rPr>
                        <a:t>パイプいす</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8580">
                        <a:lnSpc>
                          <a:spcPct val="100000"/>
                        </a:lnSpc>
                        <a:spcBef>
                          <a:spcPts val="254"/>
                        </a:spcBef>
                      </a:pPr>
                      <a:r>
                        <a:rPr sz="1050" dirty="0">
                          <a:latin typeface="MS PGothic"/>
                          <a:cs typeface="MS PGothic"/>
                        </a:rPr>
                        <a:t>500</a:t>
                      </a:r>
                      <a:r>
                        <a:rPr sz="1050" spc="-50" dirty="0">
                          <a:latin typeface="MS PGothic"/>
                          <a:cs typeface="MS PGothic"/>
                        </a:rPr>
                        <a:t>円</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54"/>
                        </a:spcBef>
                      </a:pP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54"/>
                        </a:spcBef>
                      </a:pPr>
                      <a:r>
                        <a:rPr sz="1050" spc="-50" dirty="0">
                          <a:latin typeface="MS PGothic"/>
                          <a:cs typeface="MS PGothic"/>
                        </a:rPr>
                        <a:t>脚</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54"/>
                        </a:spcBef>
                      </a:pPr>
                      <a:r>
                        <a:rPr sz="1050" spc="-50" dirty="0">
                          <a:latin typeface="MS PGothic"/>
                          <a:cs typeface="MS PGothic"/>
                        </a:rPr>
                        <a:t>円</a:t>
                      </a:r>
                      <a:endParaRPr sz="1050" dirty="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4"/>
                  </a:ext>
                </a:extLst>
              </a:tr>
              <a:tr h="234315">
                <a:tc>
                  <a:txBody>
                    <a:bodyPr/>
                    <a:lstStyle/>
                    <a:p>
                      <a:pPr marL="67945">
                        <a:lnSpc>
                          <a:spcPct val="100000"/>
                        </a:lnSpc>
                        <a:spcBef>
                          <a:spcPts val="254"/>
                        </a:spcBef>
                      </a:pPr>
                      <a:r>
                        <a:rPr sz="1050" spc="-20" dirty="0">
                          <a:latin typeface="MS PGothic"/>
                          <a:cs typeface="MS PGothic"/>
                        </a:rPr>
                        <a:t>ブラックボード</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8580">
                        <a:lnSpc>
                          <a:spcPct val="100000"/>
                        </a:lnSpc>
                        <a:spcBef>
                          <a:spcPts val="254"/>
                        </a:spcBef>
                      </a:pPr>
                      <a:r>
                        <a:rPr sz="1050" spc="-25" dirty="0">
                          <a:latin typeface="MS PGothic"/>
                          <a:cs typeface="MS PGothic"/>
                        </a:rPr>
                        <a:t>無料</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54"/>
                        </a:spcBef>
                      </a:pP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54"/>
                        </a:spcBef>
                      </a:pPr>
                      <a:r>
                        <a:rPr sz="1050" spc="-50" dirty="0">
                          <a:latin typeface="MS PGothic"/>
                          <a:cs typeface="MS PGothic"/>
                        </a:rPr>
                        <a:t>台</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lnBlToTr w="635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5"/>
                  </a:ext>
                </a:extLst>
              </a:tr>
              <a:tr h="235585">
                <a:tc>
                  <a:txBody>
                    <a:bodyPr/>
                    <a:lstStyle/>
                    <a:p>
                      <a:pPr marL="67945">
                        <a:lnSpc>
                          <a:spcPct val="100000"/>
                        </a:lnSpc>
                        <a:spcBef>
                          <a:spcPts val="270"/>
                        </a:spcBef>
                      </a:pPr>
                      <a:r>
                        <a:rPr sz="1050" spc="-5" dirty="0">
                          <a:latin typeface="MS PGothic"/>
                          <a:cs typeface="MS PGothic"/>
                        </a:rPr>
                        <a:t>電気使用</a:t>
                      </a:r>
                      <a:r>
                        <a:rPr sz="1050" spc="-15" dirty="0">
                          <a:latin typeface="MS PGothic"/>
                          <a:cs typeface="MS PGothic"/>
                        </a:rPr>
                        <a:t>（</a:t>
                      </a:r>
                      <a:r>
                        <a:rPr sz="1050" spc="-10" dirty="0">
                          <a:latin typeface="MS PGothic"/>
                          <a:cs typeface="MS PGothic"/>
                        </a:rPr>
                        <a:t>発電機</a:t>
                      </a:r>
                      <a:r>
                        <a:rPr sz="1050" spc="-50" dirty="0">
                          <a:latin typeface="MS PGothic"/>
                          <a:cs typeface="MS PGothic"/>
                        </a:rPr>
                        <a:t>）</a:t>
                      </a:r>
                      <a:endParaRPr sz="105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marL="68580">
                        <a:lnSpc>
                          <a:spcPct val="100000"/>
                        </a:lnSpc>
                        <a:spcBef>
                          <a:spcPts val="270"/>
                        </a:spcBef>
                      </a:pPr>
                      <a:r>
                        <a:rPr sz="1050" spc="-10" dirty="0">
                          <a:latin typeface="MS PGothic"/>
                          <a:cs typeface="MS PGothic"/>
                        </a:rPr>
                        <a:t>3,000</a:t>
                      </a:r>
                      <a:r>
                        <a:rPr sz="1050" dirty="0">
                          <a:latin typeface="MS PGothic"/>
                          <a:cs typeface="MS PGothic"/>
                        </a:rPr>
                        <a:t>円</a:t>
                      </a:r>
                      <a:r>
                        <a:rPr sz="1050" spc="-10" dirty="0">
                          <a:latin typeface="MS PGothic"/>
                          <a:cs typeface="MS PGothic"/>
                        </a:rPr>
                        <a:t>（2．0ｋＷ以内</a:t>
                      </a:r>
                      <a:r>
                        <a:rPr sz="1050" spc="-50" dirty="0">
                          <a:latin typeface="MS PGothic"/>
                          <a:cs typeface="MS PGothic"/>
                        </a:rPr>
                        <a:t>）</a:t>
                      </a:r>
                      <a:endParaRPr sz="105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70"/>
                        </a:spcBef>
                      </a:pPr>
                      <a:r>
                        <a:rPr sz="1050" spc="-50" dirty="0">
                          <a:latin typeface="MS PGothic"/>
                          <a:cs typeface="MS PGothic"/>
                        </a:rPr>
                        <a:t>□</a:t>
                      </a:r>
                      <a:endParaRPr sz="105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70"/>
                        </a:spcBef>
                      </a:pPr>
                      <a:r>
                        <a:rPr sz="1050" spc="-50" dirty="0">
                          <a:latin typeface="MS PGothic"/>
                          <a:cs typeface="MS PGothic"/>
                        </a:rPr>
                        <a:t>台</a:t>
                      </a:r>
                      <a:endParaRPr sz="105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70"/>
                        </a:spcBef>
                      </a:pPr>
                      <a:r>
                        <a:rPr sz="1050" spc="-50" dirty="0">
                          <a:latin typeface="MS PGothic"/>
                          <a:cs typeface="MS PGothic"/>
                        </a:rPr>
                        <a:t>円</a:t>
                      </a:r>
                      <a:endParaRPr sz="105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6"/>
                  </a:ext>
                </a:extLst>
              </a:tr>
              <a:tr h="234315">
                <a:tc>
                  <a:txBody>
                    <a:bodyPr/>
                    <a:lstStyle/>
                    <a:p>
                      <a:pPr marL="67945">
                        <a:lnSpc>
                          <a:spcPct val="100000"/>
                        </a:lnSpc>
                        <a:spcBef>
                          <a:spcPts val="409"/>
                        </a:spcBef>
                      </a:pPr>
                      <a:r>
                        <a:rPr sz="800" spc="-10" dirty="0">
                          <a:latin typeface="MS PGothic"/>
                          <a:cs typeface="MS PGothic"/>
                        </a:rPr>
                        <a:t>※ﾄﾞﾗﾑﾘｰﾙ</a:t>
                      </a:r>
                      <a:r>
                        <a:rPr sz="800" spc="-25" dirty="0">
                          <a:latin typeface="MS PGothic"/>
                          <a:cs typeface="MS PGothic"/>
                        </a:rPr>
                        <a:t>はご持参ください。</a:t>
                      </a:r>
                      <a:endParaRPr sz="800">
                        <a:latin typeface="MS PGothic"/>
                        <a:cs typeface="MS PGothic"/>
                      </a:endParaRPr>
                    </a:p>
                  </a:txBody>
                  <a:tcPr marL="0" marR="0" marT="52069"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marL="68580">
                        <a:lnSpc>
                          <a:spcPct val="100000"/>
                        </a:lnSpc>
                        <a:spcBef>
                          <a:spcPts val="254"/>
                        </a:spcBef>
                      </a:pPr>
                      <a:r>
                        <a:rPr sz="1050" spc="-10" dirty="0">
                          <a:latin typeface="MS PGothic"/>
                          <a:cs typeface="MS PGothic"/>
                        </a:rPr>
                        <a:t>4,500</a:t>
                      </a:r>
                      <a:r>
                        <a:rPr sz="1050" dirty="0">
                          <a:latin typeface="MS PGothic"/>
                          <a:cs typeface="MS PGothic"/>
                        </a:rPr>
                        <a:t>円</a:t>
                      </a:r>
                      <a:r>
                        <a:rPr sz="1050" spc="-10" dirty="0">
                          <a:latin typeface="MS PGothic"/>
                          <a:cs typeface="MS PGothic"/>
                        </a:rPr>
                        <a:t>（2．8ｋ</a:t>
                      </a:r>
                      <a:r>
                        <a:rPr sz="1050" spc="-15" dirty="0">
                          <a:latin typeface="MS PGothic"/>
                          <a:cs typeface="MS PGothic"/>
                        </a:rPr>
                        <a:t>Ｗ以内</a:t>
                      </a:r>
                      <a:r>
                        <a:rPr sz="1050" spc="-10" dirty="0">
                          <a:latin typeface="MS PGothic"/>
                          <a:cs typeface="MS PGothic"/>
                        </a:rPr>
                        <a:t>ｲﾝﾊﾞｰﾀｰ</a:t>
                      </a:r>
                      <a:r>
                        <a:rPr sz="1050" spc="-5" dirty="0">
                          <a:latin typeface="MS PGothic"/>
                          <a:cs typeface="MS PGothic"/>
                        </a:rPr>
                        <a:t>付き</a:t>
                      </a: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54"/>
                        </a:spcBef>
                      </a:pP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54"/>
                        </a:spcBef>
                      </a:pPr>
                      <a:r>
                        <a:rPr sz="1050" spc="-50" dirty="0">
                          <a:latin typeface="MS PGothic"/>
                          <a:cs typeface="MS PGothic"/>
                        </a:rPr>
                        <a:t>台</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0960" algn="r">
                        <a:lnSpc>
                          <a:spcPct val="100000"/>
                        </a:lnSpc>
                        <a:spcBef>
                          <a:spcPts val="254"/>
                        </a:spcBef>
                      </a:pPr>
                      <a:r>
                        <a:rPr sz="1050" spc="-50" dirty="0">
                          <a:latin typeface="MS PGothic"/>
                          <a:cs typeface="MS PGothic"/>
                        </a:rPr>
                        <a:t>円</a:t>
                      </a:r>
                      <a:endParaRPr sz="1050" dirty="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7"/>
                  </a:ext>
                </a:extLst>
              </a:tr>
            </a:tbl>
          </a:graphicData>
        </a:graphic>
      </p:graphicFrame>
      <p:graphicFrame>
        <p:nvGraphicFramePr>
          <p:cNvPr id="7" name="object 7"/>
          <p:cNvGraphicFramePr>
            <a:graphicFrameLocks noGrp="1"/>
          </p:cNvGraphicFramePr>
          <p:nvPr>
            <p:extLst>
              <p:ext uri="{D42A27DB-BD31-4B8C-83A1-F6EECF244321}">
                <p14:modId xmlns:p14="http://schemas.microsoft.com/office/powerpoint/2010/main" val="542543338"/>
              </p:ext>
            </p:extLst>
          </p:nvPr>
        </p:nvGraphicFramePr>
        <p:xfrm>
          <a:off x="637002" y="4787295"/>
          <a:ext cx="6235064" cy="1876425"/>
        </p:xfrm>
        <a:graphic>
          <a:graphicData uri="http://schemas.openxmlformats.org/drawingml/2006/table">
            <a:tbl>
              <a:tblPr firstRow="1" bandRow="1">
                <a:tableStyleId>{2D5ABB26-0587-4C30-8999-92F81FD0307C}</a:tableStyleId>
              </a:tblPr>
              <a:tblGrid>
                <a:gridCol w="2748873">
                  <a:extLst>
                    <a:ext uri="{9D8B030D-6E8A-4147-A177-3AD203B41FA5}">
                      <a16:colId xmlns:a16="http://schemas.microsoft.com/office/drawing/2014/main" val="20000"/>
                    </a:ext>
                  </a:extLst>
                </a:gridCol>
                <a:gridCol w="1682660">
                  <a:extLst>
                    <a:ext uri="{9D8B030D-6E8A-4147-A177-3AD203B41FA5}">
                      <a16:colId xmlns:a16="http://schemas.microsoft.com/office/drawing/2014/main" val="20001"/>
                    </a:ext>
                  </a:extLst>
                </a:gridCol>
                <a:gridCol w="1803531">
                  <a:extLst>
                    <a:ext uri="{9D8B030D-6E8A-4147-A177-3AD203B41FA5}">
                      <a16:colId xmlns:a16="http://schemas.microsoft.com/office/drawing/2014/main" val="20002"/>
                    </a:ext>
                  </a:extLst>
                </a:gridCol>
              </a:tblGrid>
              <a:tr h="234315">
                <a:tc>
                  <a:txBody>
                    <a:bodyPr/>
                    <a:lstStyle/>
                    <a:p>
                      <a:pPr marL="635" algn="ctr">
                        <a:lnSpc>
                          <a:spcPct val="100000"/>
                        </a:lnSpc>
                        <a:spcBef>
                          <a:spcPts val="254"/>
                        </a:spcBef>
                      </a:pPr>
                      <a:r>
                        <a:rPr sz="1050" spc="-20" dirty="0">
                          <a:latin typeface="MS PGothic"/>
                          <a:cs typeface="MS PGothic"/>
                        </a:rPr>
                        <a:t>出店カテゴリー</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54"/>
                        </a:spcBef>
                      </a:pPr>
                      <a:r>
                        <a:rPr sz="1050" spc="-20" dirty="0">
                          <a:latin typeface="MS PGothic"/>
                          <a:cs typeface="MS PGothic"/>
                        </a:rPr>
                        <a:t>出店料</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454025">
                        <a:lnSpc>
                          <a:spcPct val="100000"/>
                        </a:lnSpc>
                        <a:spcBef>
                          <a:spcPts val="254"/>
                        </a:spcBef>
                      </a:pPr>
                      <a:r>
                        <a:rPr sz="1050" spc="-20" dirty="0">
                          <a:latin typeface="MS PGothic"/>
                          <a:cs typeface="MS PGothic"/>
                        </a:rPr>
                        <a:t>１小間追加希望</a:t>
                      </a:r>
                      <a:endParaRPr sz="1050" dirty="0">
                        <a:latin typeface="MS PGothic"/>
                        <a:cs typeface="MS PGothic"/>
                      </a:endParaRPr>
                    </a:p>
                  </a:txBody>
                  <a:tcPr marL="0" marR="0" marT="32384" marB="0">
                    <a:lnL w="6350" cap="flat" cmpd="sng" algn="ctr">
                      <a:solidFill>
                        <a:srgbClr val="000000"/>
                      </a:solidFill>
                      <a:prstDash val="solid"/>
                      <a:round/>
                      <a:headEnd type="none" w="med" len="med"/>
                      <a:tailEnd type="none" w="med" len="med"/>
                    </a:lnL>
                    <a:lnR w="6350">
                      <a:solidFill>
                        <a:srgbClr val="000000"/>
                      </a:solidFill>
                      <a:prstDash val="solid"/>
                    </a:lnR>
                    <a:lnT w="6350">
                      <a:solidFill>
                        <a:srgbClr val="000000"/>
                      </a:solidFill>
                      <a:prstDash val="soli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34315">
                <a:tc>
                  <a:txBody>
                    <a:bodyPr/>
                    <a:lstStyle/>
                    <a:p>
                      <a:pPr marL="68580">
                        <a:lnSpc>
                          <a:spcPct val="100000"/>
                        </a:lnSpc>
                        <a:spcBef>
                          <a:spcPts val="254"/>
                        </a:spcBef>
                      </a:pPr>
                      <a:r>
                        <a:rPr sz="1050" spc="-10" dirty="0">
                          <a:latin typeface="MS PGothic"/>
                          <a:cs typeface="MS PGothic"/>
                        </a:rPr>
                        <a:t>①調理を伴う飲食</a:t>
                      </a:r>
                      <a:r>
                        <a:rPr sz="1050" spc="-15" dirty="0">
                          <a:latin typeface="MS PGothic"/>
                          <a:cs typeface="MS PGothic"/>
                        </a:rPr>
                        <a:t>（</a:t>
                      </a:r>
                      <a:r>
                        <a:rPr sz="1050" spc="-10" dirty="0">
                          <a:latin typeface="MS PGothic"/>
                          <a:cs typeface="MS PGothic"/>
                        </a:rPr>
                        <a:t>テント</a:t>
                      </a: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8279">
                        <a:lnSpc>
                          <a:spcPct val="100000"/>
                        </a:lnSpc>
                        <a:spcBef>
                          <a:spcPts val="220"/>
                        </a:spcBef>
                        <a:tabLst>
                          <a:tab pos="483234" algn="l"/>
                        </a:tabLst>
                      </a:pPr>
                      <a:r>
                        <a:rPr sz="1100" spc="-50" dirty="0">
                          <a:latin typeface="MS PGothic"/>
                          <a:cs typeface="MS PGothic"/>
                        </a:rPr>
                        <a:t>□</a:t>
                      </a:r>
                      <a:r>
                        <a:rPr sz="1100" dirty="0">
                          <a:latin typeface="MS PGothic"/>
                          <a:cs typeface="MS PGothic"/>
                        </a:rPr>
                        <a:t>	</a:t>
                      </a:r>
                      <a:r>
                        <a:rPr lang="en-US" altLang="ja-JP" sz="1050" spc="-10" dirty="0">
                          <a:latin typeface="MS PGothic"/>
                          <a:cs typeface="MS PGothic"/>
                        </a:rPr>
                        <a:t>6</a:t>
                      </a:r>
                      <a:r>
                        <a:rPr sz="1050" spc="-10" dirty="0">
                          <a:latin typeface="MS PGothic"/>
                          <a:cs typeface="MS PGothic"/>
                        </a:rPr>
                        <a:t>,</a:t>
                      </a:r>
                      <a:r>
                        <a:rPr lang="en-US" altLang="ja-JP" sz="1050" spc="-10" dirty="0">
                          <a:latin typeface="MS PGothic"/>
                          <a:cs typeface="MS PGothic"/>
                        </a:rPr>
                        <a:t>0</a:t>
                      </a:r>
                      <a:r>
                        <a:rPr sz="1050" spc="-10" dirty="0">
                          <a:latin typeface="MS PGothic"/>
                          <a:cs typeface="MS PGothic"/>
                        </a:rPr>
                        <a:t>00</a:t>
                      </a:r>
                      <a:r>
                        <a:rPr sz="1050" spc="-45" dirty="0">
                          <a:latin typeface="MS PGothic"/>
                          <a:cs typeface="MS PGothic"/>
                        </a:rPr>
                        <a:t> 円</a:t>
                      </a:r>
                      <a:endParaRPr sz="1050" dirty="0">
                        <a:latin typeface="MS PGothic"/>
                        <a:cs typeface="MS PGothic"/>
                      </a:endParaRPr>
                    </a:p>
                  </a:txBody>
                  <a:tcPr marL="0" marR="0" marT="279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2565">
                        <a:lnSpc>
                          <a:spcPct val="100000"/>
                        </a:lnSpc>
                        <a:spcBef>
                          <a:spcPts val="254"/>
                        </a:spcBef>
                      </a:pPr>
                      <a:r>
                        <a:rPr sz="1050" spc="120" dirty="0">
                          <a:latin typeface="MS PGothic"/>
                          <a:cs typeface="MS PGothic"/>
                        </a:rPr>
                        <a:t>□ </a:t>
                      </a:r>
                      <a:r>
                        <a:rPr sz="1050" spc="-10" dirty="0">
                          <a:latin typeface="MS PGothic"/>
                          <a:cs typeface="MS PGothic"/>
                        </a:rPr>
                        <a:t>1</a:t>
                      </a:r>
                      <a:r>
                        <a:rPr lang="en-US" altLang="ja-JP" sz="1050" spc="-10" dirty="0">
                          <a:latin typeface="MS PGothic"/>
                          <a:cs typeface="MS PGothic"/>
                        </a:rPr>
                        <a:t>2</a:t>
                      </a:r>
                      <a:r>
                        <a:rPr sz="1050" spc="-10" dirty="0">
                          <a:latin typeface="MS PGothic"/>
                          <a:cs typeface="MS PGothic"/>
                        </a:rPr>
                        <a:t>,000</a:t>
                      </a:r>
                      <a:r>
                        <a:rPr sz="1050" spc="-55" dirty="0">
                          <a:latin typeface="MS PGothic"/>
                          <a:cs typeface="MS PGothic"/>
                        </a:rPr>
                        <a:t> 円</a:t>
                      </a:r>
                      <a:endParaRPr sz="1050" dirty="0">
                        <a:latin typeface="MS PGothic"/>
                        <a:cs typeface="MS PGothic"/>
                      </a:endParaRPr>
                    </a:p>
                  </a:txBody>
                  <a:tcPr marL="0" marR="0" marT="32384"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34950">
                <a:tc>
                  <a:txBody>
                    <a:bodyPr/>
                    <a:lstStyle/>
                    <a:p>
                      <a:pPr marL="68580">
                        <a:lnSpc>
                          <a:spcPct val="100000"/>
                        </a:lnSpc>
                        <a:spcBef>
                          <a:spcPts val="254"/>
                        </a:spcBef>
                      </a:pPr>
                      <a:r>
                        <a:rPr sz="1050" spc="-10" dirty="0">
                          <a:latin typeface="MS PGothic"/>
                          <a:cs typeface="MS PGothic"/>
                        </a:rPr>
                        <a:t>②調理を伴う飲食</a:t>
                      </a:r>
                      <a:r>
                        <a:rPr sz="1050" spc="-15" dirty="0">
                          <a:latin typeface="MS PGothic"/>
                          <a:cs typeface="MS PGothic"/>
                        </a:rPr>
                        <a:t>（キッチンカー</a:t>
                      </a:r>
                      <a:r>
                        <a:rPr sz="1050" spc="-10" dirty="0">
                          <a:latin typeface="MS PGothic"/>
                          <a:cs typeface="MS PGothic"/>
                        </a:rPr>
                        <a:t>）</a:t>
                      </a:r>
                      <a:r>
                        <a:rPr sz="1050" spc="-20" dirty="0">
                          <a:latin typeface="MS PGothic"/>
                          <a:cs typeface="MS PGothic"/>
                        </a:rPr>
                        <a:t>２小間以内</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8279">
                        <a:lnSpc>
                          <a:spcPct val="100000"/>
                        </a:lnSpc>
                        <a:spcBef>
                          <a:spcPts val="220"/>
                        </a:spcBef>
                        <a:tabLst>
                          <a:tab pos="483234" algn="l"/>
                        </a:tabLst>
                      </a:pPr>
                      <a:r>
                        <a:rPr sz="1100" spc="-50" dirty="0">
                          <a:latin typeface="MS PGothic"/>
                          <a:cs typeface="MS PGothic"/>
                        </a:rPr>
                        <a:t>□</a:t>
                      </a:r>
                      <a:r>
                        <a:rPr sz="1100" dirty="0">
                          <a:latin typeface="MS PGothic"/>
                          <a:cs typeface="MS PGothic"/>
                        </a:rPr>
                        <a:t>	</a:t>
                      </a:r>
                      <a:r>
                        <a:rPr lang="en-US" altLang="ja-JP" sz="1050" spc="-10" dirty="0">
                          <a:latin typeface="MS PGothic"/>
                          <a:cs typeface="MS PGothic"/>
                        </a:rPr>
                        <a:t>9</a:t>
                      </a:r>
                      <a:r>
                        <a:rPr sz="1050" spc="-10" dirty="0">
                          <a:latin typeface="MS PGothic"/>
                          <a:cs typeface="MS PGothic"/>
                        </a:rPr>
                        <a:t>,</a:t>
                      </a:r>
                      <a:r>
                        <a:rPr lang="en-US" altLang="ja-JP" sz="1050" spc="-10" dirty="0">
                          <a:latin typeface="MS PGothic"/>
                          <a:cs typeface="MS PGothic"/>
                        </a:rPr>
                        <a:t>0</a:t>
                      </a:r>
                      <a:r>
                        <a:rPr sz="1050" spc="-10" dirty="0">
                          <a:latin typeface="MS PGothic"/>
                          <a:cs typeface="MS PGothic"/>
                        </a:rPr>
                        <a:t>00</a:t>
                      </a:r>
                      <a:r>
                        <a:rPr sz="1050" spc="-45" dirty="0">
                          <a:latin typeface="MS PGothic"/>
                          <a:cs typeface="MS PGothic"/>
                        </a:rPr>
                        <a:t> 円</a:t>
                      </a:r>
                      <a:endParaRPr sz="1050" dirty="0">
                        <a:latin typeface="MS PGothic"/>
                        <a:cs typeface="MS PGothic"/>
                      </a:endParaRPr>
                    </a:p>
                  </a:txBody>
                  <a:tcPr marL="0" marR="0" marT="279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2565">
                        <a:lnSpc>
                          <a:spcPct val="100000"/>
                        </a:lnSpc>
                        <a:spcBef>
                          <a:spcPts val="254"/>
                        </a:spcBef>
                      </a:pPr>
                      <a:r>
                        <a:rPr sz="1050" spc="120" dirty="0">
                          <a:latin typeface="MS PGothic"/>
                          <a:cs typeface="MS PGothic"/>
                        </a:rPr>
                        <a:t>□ </a:t>
                      </a:r>
                      <a:r>
                        <a:rPr sz="1050" spc="-10" dirty="0">
                          <a:latin typeface="MS PGothic"/>
                          <a:cs typeface="MS PGothic"/>
                        </a:rPr>
                        <a:t>1</a:t>
                      </a:r>
                      <a:r>
                        <a:rPr lang="en-US" altLang="ja-JP" sz="1050" spc="-10" dirty="0">
                          <a:latin typeface="MS PGothic"/>
                          <a:cs typeface="MS PGothic"/>
                        </a:rPr>
                        <a:t>5</a:t>
                      </a:r>
                      <a:r>
                        <a:rPr sz="1050" spc="-10" dirty="0">
                          <a:latin typeface="MS PGothic"/>
                          <a:cs typeface="MS PGothic"/>
                        </a:rPr>
                        <a:t>,000</a:t>
                      </a:r>
                      <a:r>
                        <a:rPr sz="1050" spc="-55" dirty="0">
                          <a:latin typeface="MS PGothic"/>
                          <a:cs typeface="MS PGothic"/>
                        </a:rPr>
                        <a:t> 円</a:t>
                      </a:r>
                      <a:endParaRPr sz="1050" dirty="0">
                        <a:latin typeface="MS PGothic"/>
                        <a:cs typeface="MS PGothic"/>
                      </a:endParaRPr>
                    </a:p>
                  </a:txBody>
                  <a:tcPr marL="0" marR="0" marT="32384"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5585">
                <a:tc>
                  <a:txBody>
                    <a:bodyPr/>
                    <a:lstStyle/>
                    <a:p>
                      <a:pPr marL="68580">
                        <a:lnSpc>
                          <a:spcPct val="100000"/>
                        </a:lnSpc>
                        <a:spcBef>
                          <a:spcPts val="270"/>
                        </a:spcBef>
                      </a:pPr>
                      <a:r>
                        <a:rPr sz="1050" spc="-15" dirty="0">
                          <a:latin typeface="MS PGothic"/>
                          <a:cs typeface="MS PGothic"/>
                        </a:rPr>
                        <a:t>③スイーツ等含む食品販売</a:t>
                      </a:r>
                      <a:r>
                        <a:rPr sz="1050" dirty="0">
                          <a:latin typeface="MS PGothic"/>
                          <a:cs typeface="MS PGothic"/>
                        </a:rPr>
                        <a:t>（</a:t>
                      </a:r>
                      <a:r>
                        <a:rPr sz="1050" spc="-15" dirty="0">
                          <a:latin typeface="MS PGothic"/>
                          <a:cs typeface="MS PGothic"/>
                        </a:rPr>
                        <a:t>製造・販売業者</a:t>
                      </a:r>
                      <a:r>
                        <a:rPr sz="1050" spc="-50" dirty="0">
                          <a:latin typeface="MS PGothic"/>
                          <a:cs typeface="MS PGothic"/>
                        </a:rPr>
                        <a:t>）</a:t>
                      </a:r>
                      <a:endParaRPr sz="105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2565">
                        <a:lnSpc>
                          <a:spcPct val="100000"/>
                        </a:lnSpc>
                        <a:spcBef>
                          <a:spcPts val="270"/>
                        </a:spcBef>
                        <a:tabLst>
                          <a:tab pos="492125" algn="l"/>
                        </a:tabLst>
                      </a:pPr>
                      <a:r>
                        <a:rPr sz="1050" spc="-50" dirty="0">
                          <a:latin typeface="MS PGothic"/>
                          <a:cs typeface="MS PGothic"/>
                        </a:rPr>
                        <a:t>□</a:t>
                      </a:r>
                      <a:r>
                        <a:rPr sz="1050" dirty="0">
                          <a:latin typeface="MS PGothic"/>
                          <a:cs typeface="MS PGothic"/>
                        </a:rPr>
                        <a:t>	</a:t>
                      </a:r>
                      <a:r>
                        <a:rPr lang="en-US" altLang="ja-JP" sz="1050" dirty="0">
                          <a:latin typeface="MS PGothic"/>
                          <a:cs typeface="MS PGothic"/>
                        </a:rPr>
                        <a:t>5</a:t>
                      </a:r>
                      <a:r>
                        <a:rPr sz="1050" dirty="0">
                          <a:latin typeface="MS PGothic"/>
                          <a:cs typeface="MS PGothic"/>
                        </a:rPr>
                        <a:t>,000</a:t>
                      </a:r>
                      <a:r>
                        <a:rPr sz="1050" spc="-65" dirty="0">
                          <a:latin typeface="MS PGothic"/>
                          <a:cs typeface="MS PGothic"/>
                        </a:rPr>
                        <a:t> 円</a:t>
                      </a:r>
                      <a:endParaRPr sz="1050" dirty="0">
                        <a:latin typeface="MS PGothic"/>
                        <a:cs typeface="MS PGothic"/>
                      </a:endParaRPr>
                    </a:p>
                  </a:txBody>
                  <a:tcPr marL="0" marR="0" marT="3429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2565">
                        <a:lnSpc>
                          <a:spcPct val="100000"/>
                        </a:lnSpc>
                        <a:spcBef>
                          <a:spcPts val="270"/>
                        </a:spcBef>
                      </a:pPr>
                      <a:r>
                        <a:rPr sz="1050" spc="114" dirty="0">
                          <a:latin typeface="MS PGothic"/>
                          <a:cs typeface="MS PGothic"/>
                        </a:rPr>
                        <a:t>□ </a:t>
                      </a:r>
                      <a:r>
                        <a:rPr lang="en-US" altLang="ja-JP" sz="1050" spc="-10" dirty="0">
                          <a:latin typeface="MS PGothic"/>
                          <a:cs typeface="MS PGothic"/>
                        </a:rPr>
                        <a:t>10</a:t>
                      </a:r>
                      <a:r>
                        <a:rPr sz="1050" spc="-10" dirty="0">
                          <a:latin typeface="MS PGothic"/>
                          <a:cs typeface="MS PGothic"/>
                        </a:rPr>
                        <a:t>,000</a:t>
                      </a:r>
                      <a:r>
                        <a:rPr sz="1050" spc="-55" dirty="0">
                          <a:latin typeface="MS PGothic"/>
                          <a:cs typeface="MS PGothic"/>
                        </a:rPr>
                        <a:t> 円</a:t>
                      </a:r>
                      <a:endParaRPr sz="1050" dirty="0">
                        <a:latin typeface="MS PGothic"/>
                        <a:cs typeface="MS PGothic"/>
                      </a:endParaRPr>
                    </a:p>
                  </a:txBody>
                  <a:tcPr marL="0" marR="0" marT="34290"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34315">
                <a:tc>
                  <a:txBody>
                    <a:bodyPr/>
                    <a:lstStyle/>
                    <a:p>
                      <a:pPr marL="68580">
                        <a:lnSpc>
                          <a:spcPct val="100000"/>
                        </a:lnSpc>
                        <a:spcBef>
                          <a:spcPts val="254"/>
                        </a:spcBef>
                      </a:pPr>
                      <a:r>
                        <a:rPr sz="1050" spc="-15" dirty="0">
                          <a:latin typeface="MS PGothic"/>
                          <a:cs typeface="MS PGothic"/>
                        </a:rPr>
                        <a:t>④地場の農産物</a:t>
                      </a:r>
                      <a:r>
                        <a:rPr sz="1050" dirty="0">
                          <a:latin typeface="MS PGothic"/>
                          <a:cs typeface="MS PGothic"/>
                        </a:rPr>
                        <a:t>（</a:t>
                      </a:r>
                      <a:r>
                        <a:rPr sz="1050" spc="-10" dirty="0">
                          <a:latin typeface="MS PGothic"/>
                          <a:cs typeface="MS PGothic"/>
                        </a:rPr>
                        <a:t>生産者</a:t>
                      </a: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2565">
                        <a:lnSpc>
                          <a:spcPct val="100000"/>
                        </a:lnSpc>
                        <a:spcBef>
                          <a:spcPts val="254"/>
                        </a:spcBef>
                        <a:tabLst>
                          <a:tab pos="470534" algn="l"/>
                        </a:tabLst>
                      </a:pPr>
                      <a:r>
                        <a:rPr sz="1050" spc="-50" dirty="0">
                          <a:latin typeface="MS PGothic"/>
                          <a:cs typeface="MS PGothic"/>
                        </a:rPr>
                        <a:t>□</a:t>
                      </a:r>
                      <a:r>
                        <a:rPr sz="1050" dirty="0">
                          <a:latin typeface="MS PGothic"/>
                          <a:cs typeface="MS PGothic"/>
                        </a:rPr>
                        <a:t>	</a:t>
                      </a:r>
                      <a:r>
                        <a:rPr lang="en-US" altLang="ja-JP" sz="1050" dirty="0">
                          <a:latin typeface="MS PGothic"/>
                          <a:cs typeface="MS PGothic"/>
                        </a:rPr>
                        <a:t>4,000</a:t>
                      </a:r>
                      <a:r>
                        <a:rPr lang="ja-JP" altLang="en-US" sz="1050" dirty="0">
                          <a:latin typeface="MS PGothic"/>
                          <a:cs typeface="MS PGothic"/>
                        </a:rPr>
                        <a:t>円</a:t>
                      </a:r>
                      <a:endParaRPr sz="1050" dirty="0">
                        <a:latin typeface="MS PGothic"/>
                        <a:cs typeface="MS PGothic"/>
                      </a:endParaRPr>
                    </a:p>
                  </a:txBody>
                  <a:tcPr marL="0" marR="0" marT="32384"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a:solidFill>
                        <a:srgbClr val="000000"/>
                      </a:solidFill>
                      <a:prstDash val="solid"/>
                    </a:lnB>
                  </a:tcPr>
                </a:tc>
                <a:tc>
                  <a:txBody>
                    <a:bodyPr/>
                    <a:lstStyle/>
                    <a:p>
                      <a:pPr marL="202565">
                        <a:lnSpc>
                          <a:spcPct val="100000"/>
                        </a:lnSpc>
                        <a:spcBef>
                          <a:spcPts val="254"/>
                        </a:spcBef>
                      </a:pPr>
                      <a:r>
                        <a:rPr sz="1050" spc="114" dirty="0">
                          <a:latin typeface="MS PGothic"/>
                          <a:cs typeface="MS PGothic"/>
                        </a:rPr>
                        <a:t>□ </a:t>
                      </a:r>
                      <a:r>
                        <a:rPr lang="en-US" altLang="ja-JP" sz="1050" spc="114" dirty="0">
                          <a:latin typeface="MS PGothic"/>
                          <a:cs typeface="MS PGothic"/>
                        </a:rPr>
                        <a:t>8</a:t>
                      </a:r>
                      <a:r>
                        <a:rPr sz="1050" spc="-10" dirty="0">
                          <a:latin typeface="MS PGothic"/>
                          <a:cs typeface="MS PGothic"/>
                        </a:rPr>
                        <a:t>,000</a:t>
                      </a:r>
                      <a:r>
                        <a:rPr sz="1050" spc="-55" dirty="0">
                          <a:latin typeface="MS PGothic"/>
                          <a:cs typeface="MS PGothic"/>
                        </a:rPr>
                        <a:t> 円</a:t>
                      </a:r>
                      <a:endParaRPr sz="1050" dirty="0">
                        <a:latin typeface="MS PGothic"/>
                        <a:cs typeface="MS PGothic"/>
                      </a:endParaRPr>
                    </a:p>
                  </a:txBody>
                  <a:tcPr marL="0" marR="0" marT="32384"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tcPr>
                </a:tc>
                <a:extLst>
                  <a:ext uri="{0D108BD9-81ED-4DB2-BD59-A6C34878D82A}">
                    <a16:rowId xmlns:a16="http://schemas.microsoft.com/office/drawing/2014/main" val="10004"/>
                  </a:ext>
                </a:extLst>
              </a:tr>
              <a:tr h="234315">
                <a:tc>
                  <a:txBody>
                    <a:bodyPr/>
                    <a:lstStyle/>
                    <a:p>
                      <a:pPr marL="68580">
                        <a:lnSpc>
                          <a:spcPct val="100000"/>
                        </a:lnSpc>
                        <a:spcBef>
                          <a:spcPts val="254"/>
                        </a:spcBef>
                      </a:pPr>
                      <a:r>
                        <a:rPr sz="1050" spc="-15" dirty="0">
                          <a:latin typeface="MS PGothic"/>
                          <a:cs typeface="MS PGothic"/>
                        </a:rPr>
                        <a:t>⑤雑貨、日用品（食品を除く物販</a:t>
                      </a: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2565">
                        <a:lnSpc>
                          <a:spcPct val="100000"/>
                        </a:lnSpc>
                        <a:spcBef>
                          <a:spcPts val="254"/>
                        </a:spcBef>
                        <a:tabLst>
                          <a:tab pos="492125" algn="l"/>
                        </a:tabLst>
                      </a:pPr>
                      <a:r>
                        <a:rPr sz="1050" spc="-50" dirty="0">
                          <a:latin typeface="MS PGothic"/>
                          <a:cs typeface="MS PGothic"/>
                        </a:rPr>
                        <a:t>□</a:t>
                      </a:r>
                      <a:r>
                        <a:rPr sz="1050" dirty="0">
                          <a:latin typeface="MS PGothic"/>
                          <a:cs typeface="MS PGothic"/>
                        </a:rPr>
                        <a:t>	</a:t>
                      </a:r>
                      <a:r>
                        <a:rPr lang="en-US" altLang="ja-JP" sz="1050" dirty="0">
                          <a:latin typeface="MS PGothic"/>
                          <a:cs typeface="MS PGothic"/>
                        </a:rPr>
                        <a:t>4</a:t>
                      </a:r>
                      <a:r>
                        <a:rPr sz="1050" dirty="0">
                          <a:latin typeface="MS PGothic"/>
                          <a:cs typeface="MS PGothic"/>
                        </a:rPr>
                        <a:t>,000</a:t>
                      </a:r>
                      <a:r>
                        <a:rPr sz="1050" spc="-65" dirty="0">
                          <a:latin typeface="MS PGothic"/>
                          <a:cs typeface="MS PGothic"/>
                        </a:rPr>
                        <a:t> 円</a:t>
                      </a:r>
                      <a:endParaRPr sz="1050" dirty="0">
                        <a:latin typeface="MS PGothic"/>
                        <a:cs typeface="MS PGothic"/>
                      </a:endParaRPr>
                    </a:p>
                  </a:txBody>
                  <a:tcPr marL="0" marR="0" marT="32384"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a:solidFill>
                        <a:srgbClr val="000000"/>
                      </a:solidFill>
                      <a:prstDash val="solid"/>
                    </a:lnB>
                  </a:tcPr>
                </a:tc>
                <a:tc>
                  <a:txBody>
                    <a:bodyPr/>
                    <a:lstStyle/>
                    <a:p>
                      <a:pPr marL="202565">
                        <a:lnSpc>
                          <a:spcPct val="100000"/>
                        </a:lnSpc>
                        <a:spcBef>
                          <a:spcPts val="254"/>
                        </a:spcBef>
                      </a:pPr>
                      <a:r>
                        <a:rPr sz="1050" spc="114" dirty="0">
                          <a:latin typeface="MS PGothic"/>
                          <a:cs typeface="MS PGothic"/>
                        </a:rPr>
                        <a:t>□ </a:t>
                      </a:r>
                      <a:r>
                        <a:rPr lang="en-US" altLang="ja-JP" sz="1050" spc="-10" dirty="0">
                          <a:latin typeface="MS PGothic"/>
                          <a:cs typeface="MS PGothic"/>
                        </a:rPr>
                        <a:t>8</a:t>
                      </a:r>
                      <a:r>
                        <a:rPr sz="1050" spc="-10" dirty="0">
                          <a:latin typeface="MS PGothic"/>
                          <a:cs typeface="MS PGothic"/>
                        </a:rPr>
                        <a:t>,000</a:t>
                      </a:r>
                      <a:r>
                        <a:rPr sz="1050" spc="-55" dirty="0">
                          <a:latin typeface="MS PGothic"/>
                          <a:cs typeface="MS PGothic"/>
                        </a:rPr>
                        <a:t> 円</a:t>
                      </a:r>
                      <a:endParaRPr sz="1050" dirty="0">
                        <a:latin typeface="MS PGothic"/>
                        <a:cs typeface="MS PGothic"/>
                      </a:endParaRPr>
                    </a:p>
                  </a:txBody>
                  <a:tcPr marL="0" marR="0" marT="32384"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34315">
                <a:tc>
                  <a:txBody>
                    <a:bodyPr/>
                    <a:lstStyle/>
                    <a:p>
                      <a:pPr marL="68580">
                        <a:lnSpc>
                          <a:spcPct val="100000"/>
                        </a:lnSpc>
                        <a:spcBef>
                          <a:spcPts val="254"/>
                        </a:spcBef>
                      </a:pPr>
                      <a:r>
                        <a:rPr sz="1050" spc="-20" dirty="0">
                          <a:latin typeface="MS PGothic"/>
                          <a:cs typeface="MS PGothic"/>
                        </a:rPr>
                        <a:t>⑥リラクゼーション、サービス、PR、その他</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2565">
                        <a:lnSpc>
                          <a:spcPct val="100000"/>
                        </a:lnSpc>
                        <a:spcBef>
                          <a:spcPts val="254"/>
                        </a:spcBef>
                        <a:tabLst>
                          <a:tab pos="470534" algn="l"/>
                        </a:tabLst>
                      </a:pPr>
                      <a:r>
                        <a:rPr sz="1050" spc="-50" dirty="0">
                          <a:latin typeface="MS PGothic"/>
                          <a:cs typeface="MS PGothic"/>
                        </a:rPr>
                        <a:t>□</a:t>
                      </a:r>
                      <a:r>
                        <a:rPr sz="1050" dirty="0">
                          <a:latin typeface="MS PGothic"/>
                          <a:cs typeface="MS PGothic"/>
                        </a:rPr>
                        <a:t>	</a:t>
                      </a:r>
                      <a:r>
                        <a:rPr lang="en-US" altLang="ja-JP" sz="1050" spc="-10" dirty="0">
                          <a:latin typeface="MS PGothic"/>
                          <a:cs typeface="MS PGothic"/>
                        </a:rPr>
                        <a:t>4</a:t>
                      </a:r>
                      <a:r>
                        <a:rPr sz="1050" spc="-10" dirty="0">
                          <a:latin typeface="MS PGothic"/>
                          <a:cs typeface="MS PGothic"/>
                        </a:rPr>
                        <a:t>,000</a:t>
                      </a:r>
                      <a:r>
                        <a:rPr sz="1050" spc="-45" dirty="0">
                          <a:latin typeface="MS PGothic"/>
                          <a:cs typeface="MS PGothic"/>
                        </a:rPr>
                        <a:t> 円</a:t>
                      </a:r>
                      <a:endParaRPr sz="1050" dirty="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2565">
                        <a:lnSpc>
                          <a:spcPct val="100000"/>
                        </a:lnSpc>
                        <a:spcBef>
                          <a:spcPts val="254"/>
                        </a:spcBef>
                      </a:pPr>
                      <a:r>
                        <a:rPr sz="1050" spc="114" dirty="0">
                          <a:latin typeface="MS PGothic"/>
                          <a:cs typeface="MS PGothic"/>
                        </a:rPr>
                        <a:t>□ </a:t>
                      </a:r>
                      <a:r>
                        <a:rPr lang="en-US" altLang="ja-JP" sz="1050" spc="-10" dirty="0">
                          <a:latin typeface="MS PGothic"/>
                          <a:cs typeface="MS PGothic"/>
                        </a:rPr>
                        <a:t>8</a:t>
                      </a:r>
                      <a:r>
                        <a:rPr sz="1050" spc="-10" dirty="0">
                          <a:latin typeface="MS PGothic"/>
                          <a:cs typeface="MS PGothic"/>
                        </a:rPr>
                        <a:t>,000</a:t>
                      </a:r>
                      <a:r>
                        <a:rPr sz="1050" spc="-55" dirty="0">
                          <a:latin typeface="MS PGothic"/>
                          <a:cs typeface="MS PGothic"/>
                        </a:rPr>
                        <a:t> 円</a:t>
                      </a:r>
                      <a:endParaRPr sz="1050" dirty="0">
                        <a:latin typeface="MS PGothic"/>
                        <a:cs typeface="MS PGothic"/>
                      </a:endParaRPr>
                    </a:p>
                  </a:txBody>
                  <a:tcPr marL="0" marR="0" marT="32384"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34315">
                <a:tc>
                  <a:txBody>
                    <a:bodyPr/>
                    <a:lstStyle/>
                    <a:p>
                      <a:pPr marL="68580">
                        <a:lnSpc>
                          <a:spcPct val="100000"/>
                        </a:lnSpc>
                        <a:spcBef>
                          <a:spcPts val="254"/>
                        </a:spcBef>
                      </a:pPr>
                      <a:r>
                        <a:rPr sz="1050" spc="-15" dirty="0">
                          <a:latin typeface="MS PGothic"/>
                          <a:cs typeface="MS PGothic"/>
                        </a:rPr>
                        <a:t>⑦ハーフ出店</a:t>
                      </a:r>
                      <a:r>
                        <a:rPr sz="1050" dirty="0">
                          <a:latin typeface="MS PGothic"/>
                          <a:cs typeface="MS PGothic"/>
                        </a:rPr>
                        <a:t>（</a:t>
                      </a:r>
                      <a:r>
                        <a:rPr sz="1050" spc="-20" dirty="0">
                          <a:latin typeface="MS PGothic"/>
                          <a:cs typeface="MS PGothic"/>
                        </a:rPr>
                        <a:t>食品を除く雑貨等、物販のみ</a:t>
                      </a:r>
                      <a:r>
                        <a:rPr sz="1050" spc="-50" dirty="0">
                          <a:latin typeface="MS PGothic"/>
                          <a:cs typeface="MS PGothic"/>
                        </a:rPr>
                        <a:t>）</a:t>
                      </a:r>
                      <a:endParaRPr sz="105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2565">
                        <a:lnSpc>
                          <a:spcPct val="100000"/>
                        </a:lnSpc>
                        <a:spcBef>
                          <a:spcPts val="254"/>
                        </a:spcBef>
                        <a:tabLst>
                          <a:tab pos="470534" algn="l"/>
                        </a:tabLst>
                      </a:pPr>
                      <a:r>
                        <a:rPr sz="1050" spc="-50" dirty="0">
                          <a:latin typeface="MS PGothic"/>
                          <a:cs typeface="MS PGothic"/>
                        </a:rPr>
                        <a:t>□</a:t>
                      </a:r>
                      <a:r>
                        <a:rPr sz="1050" dirty="0">
                          <a:latin typeface="MS PGothic"/>
                          <a:cs typeface="MS PGothic"/>
                        </a:rPr>
                        <a:t>	</a:t>
                      </a:r>
                      <a:r>
                        <a:rPr lang="en-US" sz="1050" dirty="0">
                          <a:latin typeface="MS PGothic"/>
                          <a:cs typeface="MS PGothic"/>
                        </a:rPr>
                        <a:t>3</a:t>
                      </a:r>
                      <a:r>
                        <a:rPr sz="1050" spc="-10" dirty="0">
                          <a:latin typeface="MS PGothic"/>
                          <a:cs typeface="MS PGothic"/>
                        </a:rPr>
                        <a:t>,000</a:t>
                      </a:r>
                      <a:r>
                        <a:rPr sz="1050" spc="-50" dirty="0">
                          <a:latin typeface="MS PGothic"/>
                          <a:cs typeface="MS PGothic"/>
                        </a:rPr>
                        <a:t> 円</a:t>
                      </a:r>
                      <a:endParaRPr sz="1050" dirty="0">
                        <a:latin typeface="MS PGothic"/>
                        <a:cs typeface="MS P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a:solidFill>
                        <a:srgbClr val="000000"/>
                      </a:solidFill>
                      <a:prstDash val="solid"/>
                    </a:lnB>
                  </a:tcPr>
                </a:tc>
                <a:extLst>
                  <a:ext uri="{0D108BD9-81ED-4DB2-BD59-A6C34878D82A}">
                    <a16:rowId xmlns:a16="http://schemas.microsoft.com/office/drawing/2014/main" val="10007"/>
                  </a:ext>
                </a:extLst>
              </a:tr>
            </a:tbl>
          </a:graphicData>
        </a:graphic>
      </p:graphicFrame>
      <p:sp>
        <p:nvSpPr>
          <p:cNvPr id="2" name="object 2"/>
          <p:cNvSpPr txBox="1"/>
          <p:nvPr/>
        </p:nvSpPr>
        <p:spPr>
          <a:xfrm>
            <a:off x="560323" y="585760"/>
            <a:ext cx="6430645" cy="708660"/>
          </a:xfrm>
          <a:prstGeom prst="rect">
            <a:avLst/>
          </a:prstGeom>
        </p:spPr>
        <p:txBody>
          <a:bodyPr vert="horz" wrap="square" lIns="0" tIns="38100" rIns="0" bIns="0" rtlCol="0">
            <a:spAutoFit/>
          </a:bodyPr>
          <a:lstStyle/>
          <a:p>
            <a:pPr marL="146685" indent="-133985">
              <a:lnSpc>
                <a:spcPct val="100000"/>
              </a:lnSpc>
              <a:spcBef>
                <a:spcPts val="300"/>
              </a:spcBef>
              <a:buSzPct val="86363"/>
              <a:buChar char="■"/>
              <a:tabLst>
                <a:tab pos="146685" algn="l"/>
              </a:tabLst>
            </a:pPr>
            <a:r>
              <a:rPr sz="1100" spc="-25" dirty="0">
                <a:latin typeface="MS PGothic"/>
                <a:cs typeface="MS PGothic"/>
              </a:rPr>
              <a:t>規約</a:t>
            </a:r>
            <a:endParaRPr sz="1100" dirty="0">
              <a:latin typeface="MS PGothic"/>
              <a:cs typeface="MS PGothic"/>
            </a:endParaRPr>
          </a:p>
          <a:p>
            <a:pPr marL="152400">
              <a:lnSpc>
                <a:spcPts val="1230"/>
              </a:lnSpc>
              <a:spcBef>
                <a:spcPts val="190"/>
              </a:spcBef>
            </a:pPr>
            <a:r>
              <a:rPr sz="1050" dirty="0">
                <a:latin typeface="MS PGothic"/>
                <a:cs typeface="MS PGothic"/>
              </a:rPr>
              <a:t>・「三条マルシェ </a:t>
            </a:r>
            <a:r>
              <a:rPr sz="1050" dirty="0" err="1">
                <a:latin typeface="MS PGothic"/>
                <a:cs typeface="MS PGothic"/>
              </a:rPr>
              <a:t>出店要項</a:t>
            </a:r>
            <a:r>
              <a:rPr sz="1050" dirty="0">
                <a:latin typeface="MS PGothic"/>
                <a:cs typeface="MS PGothic"/>
              </a:rPr>
              <a:t> </a:t>
            </a:r>
            <a:r>
              <a:rPr sz="1050" dirty="0" err="1">
                <a:latin typeface="MS PGothic"/>
                <a:cs typeface="MS PGothic"/>
              </a:rPr>
              <a:t>令和</a:t>
            </a:r>
            <a:r>
              <a:rPr lang="ja-JP" altLang="en-US" sz="1050" dirty="0">
                <a:latin typeface="MS PGothic"/>
                <a:cs typeface="MS PGothic"/>
              </a:rPr>
              <a:t>８</a:t>
            </a:r>
            <a:r>
              <a:rPr sz="1050" dirty="0">
                <a:latin typeface="MS PGothic"/>
                <a:cs typeface="MS PGothic"/>
              </a:rPr>
              <a:t>年２月</a:t>
            </a:r>
            <a:r>
              <a:rPr lang="en-US" altLang="ja-JP" sz="1050" dirty="0">
                <a:latin typeface="MS PGothic"/>
                <a:cs typeface="MS PGothic"/>
              </a:rPr>
              <a:t>10</a:t>
            </a:r>
            <a:r>
              <a:rPr sz="1050" spc="-20" dirty="0">
                <a:latin typeface="MS PGothic"/>
                <a:cs typeface="MS PGothic"/>
              </a:rPr>
              <a:t>日改訂版」を確認の上、開催趣旨及び内容に同意します。</a:t>
            </a:r>
            <a:endParaRPr sz="1050" dirty="0">
              <a:latin typeface="MS PGothic"/>
              <a:cs typeface="MS PGothic"/>
            </a:endParaRPr>
          </a:p>
          <a:p>
            <a:pPr marL="152400" marR="5080">
              <a:lnSpc>
                <a:spcPts val="1200"/>
              </a:lnSpc>
              <a:spcBef>
                <a:spcPts val="65"/>
              </a:spcBef>
            </a:pPr>
            <a:r>
              <a:rPr sz="1050" spc="-15" dirty="0">
                <a:latin typeface="MS PGothic"/>
                <a:cs typeface="MS PGothic"/>
              </a:rPr>
              <a:t>・申込書に記載された店名、商品及びサービスなど各種情報を、「三条マルシェ」の広報活動で使用することに同</a:t>
            </a:r>
            <a:r>
              <a:rPr sz="1050" spc="-25" dirty="0">
                <a:latin typeface="MS PGothic"/>
                <a:cs typeface="MS PGothic"/>
              </a:rPr>
              <a:t>意します。(※個人情報保護法に基づき、住所、電話番号など個人情報に関しては一切公開いたしません。)</a:t>
            </a:r>
            <a:endParaRPr sz="1050" dirty="0">
              <a:latin typeface="MS PGothic"/>
              <a:cs typeface="MS PGothic"/>
            </a:endParaRPr>
          </a:p>
        </p:txBody>
      </p:sp>
      <p:graphicFrame>
        <p:nvGraphicFramePr>
          <p:cNvPr id="3" name="object 3"/>
          <p:cNvGraphicFramePr>
            <a:graphicFrameLocks noGrp="1"/>
          </p:cNvGraphicFramePr>
          <p:nvPr>
            <p:extLst>
              <p:ext uri="{D42A27DB-BD31-4B8C-83A1-F6EECF244321}">
                <p14:modId xmlns:p14="http://schemas.microsoft.com/office/powerpoint/2010/main" val="3645324072"/>
              </p:ext>
            </p:extLst>
          </p:nvPr>
        </p:nvGraphicFramePr>
        <p:xfrm>
          <a:off x="755904" y="1284985"/>
          <a:ext cx="6221729" cy="2894965"/>
        </p:xfrm>
        <a:graphic>
          <a:graphicData uri="http://schemas.openxmlformats.org/drawingml/2006/table">
            <a:tbl>
              <a:tblPr firstRow="1" bandRow="1">
                <a:tableStyleId>{2D5ABB26-0587-4C30-8999-92F81FD0307C}</a:tableStyleId>
              </a:tblPr>
              <a:tblGrid>
                <a:gridCol w="1161415">
                  <a:extLst>
                    <a:ext uri="{9D8B030D-6E8A-4147-A177-3AD203B41FA5}">
                      <a16:colId xmlns:a16="http://schemas.microsoft.com/office/drawing/2014/main" val="20000"/>
                    </a:ext>
                  </a:extLst>
                </a:gridCol>
                <a:gridCol w="2064385">
                  <a:extLst>
                    <a:ext uri="{9D8B030D-6E8A-4147-A177-3AD203B41FA5}">
                      <a16:colId xmlns:a16="http://schemas.microsoft.com/office/drawing/2014/main" val="20001"/>
                    </a:ext>
                  </a:extLst>
                </a:gridCol>
                <a:gridCol w="996950">
                  <a:extLst>
                    <a:ext uri="{9D8B030D-6E8A-4147-A177-3AD203B41FA5}">
                      <a16:colId xmlns:a16="http://schemas.microsoft.com/office/drawing/2014/main" val="20002"/>
                    </a:ext>
                  </a:extLst>
                </a:gridCol>
                <a:gridCol w="1998979">
                  <a:extLst>
                    <a:ext uri="{9D8B030D-6E8A-4147-A177-3AD203B41FA5}">
                      <a16:colId xmlns:a16="http://schemas.microsoft.com/office/drawing/2014/main" val="20003"/>
                    </a:ext>
                  </a:extLst>
                </a:gridCol>
              </a:tblGrid>
              <a:tr h="469265">
                <a:tc>
                  <a:txBody>
                    <a:bodyPr/>
                    <a:lstStyle/>
                    <a:p>
                      <a:pPr algn="ctr">
                        <a:lnSpc>
                          <a:spcPct val="100000"/>
                        </a:lnSpc>
                        <a:spcBef>
                          <a:spcPts val="240"/>
                        </a:spcBef>
                      </a:pPr>
                      <a:r>
                        <a:rPr sz="1100" spc="-20" dirty="0">
                          <a:latin typeface="MS PGothic"/>
                          <a:cs typeface="MS PGothic"/>
                        </a:rPr>
                        <a:t>出店名</a:t>
                      </a:r>
                      <a:endParaRPr sz="1100">
                        <a:latin typeface="MS PGothic"/>
                        <a:cs typeface="MS PGothic"/>
                      </a:endParaRPr>
                    </a:p>
                    <a:p>
                      <a:pPr algn="ctr">
                        <a:lnSpc>
                          <a:spcPct val="100000"/>
                        </a:lnSpc>
                        <a:spcBef>
                          <a:spcPts val="675"/>
                        </a:spcBef>
                      </a:pPr>
                      <a:r>
                        <a:rPr sz="800" spc="-20" dirty="0">
                          <a:solidFill>
                            <a:srgbClr val="0D0D0D"/>
                          </a:solidFill>
                          <a:latin typeface="MS PGothic"/>
                          <a:cs typeface="MS PGothic"/>
                        </a:rPr>
                        <a:t>(チラシ掲載項目</a:t>
                      </a:r>
                      <a:r>
                        <a:rPr sz="800" spc="-50" dirty="0">
                          <a:solidFill>
                            <a:srgbClr val="0D0D0D"/>
                          </a:solidFill>
                          <a:latin typeface="MS PGothic"/>
                          <a:cs typeface="MS PGothic"/>
                        </a:rPr>
                        <a:t>）</a:t>
                      </a:r>
                      <a:endParaRPr sz="800">
                        <a:latin typeface="MS PGothic"/>
                        <a:cs typeface="MS PGothic"/>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800">
                        <a:latin typeface="Times New Roman"/>
                        <a:cs typeface="Times New Roman"/>
                      </a:endParaRPr>
                    </a:p>
                    <a:p>
                      <a:pPr>
                        <a:lnSpc>
                          <a:spcPct val="100000"/>
                        </a:lnSpc>
                        <a:spcBef>
                          <a:spcPts val="395"/>
                        </a:spcBef>
                      </a:pPr>
                      <a:endParaRPr sz="800">
                        <a:latin typeface="Times New Roman"/>
                        <a:cs typeface="Times New Roman"/>
                      </a:endParaRPr>
                    </a:p>
                    <a:p>
                      <a:pPr marL="792480">
                        <a:lnSpc>
                          <a:spcPct val="100000"/>
                        </a:lnSpc>
                      </a:pPr>
                      <a:r>
                        <a:rPr sz="800" dirty="0">
                          <a:latin typeface="MS PGothic"/>
                          <a:cs typeface="MS PGothic"/>
                        </a:rPr>
                        <a:t>（</a:t>
                      </a:r>
                      <a:r>
                        <a:rPr sz="800" spc="70" dirty="0">
                          <a:latin typeface="MS PGothic"/>
                          <a:cs typeface="MS PGothic"/>
                        </a:rPr>
                        <a:t> 初出店 ・ ２回目以降 </a:t>
                      </a:r>
                      <a:r>
                        <a:rPr sz="800" spc="-50" dirty="0">
                          <a:latin typeface="MS PGothic"/>
                          <a:cs typeface="MS PGothic"/>
                        </a:rPr>
                        <a:t>）</a:t>
                      </a:r>
                      <a:endParaRPr sz="800">
                        <a:latin typeface="MS PGothic"/>
                        <a:cs typeface="MS PGothic"/>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80"/>
                        </a:spcBef>
                      </a:pPr>
                      <a:r>
                        <a:rPr sz="1200" spc="-15" dirty="0">
                          <a:latin typeface="MS PGothic"/>
                          <a:cs typeface="MS PGothic"/>
                        </a:rPr>
                        <a:t>代表者名</a:t>
                      </a:r>
                      <a:endParaRPr sz="1200">
                        <a:latin typeface="MS PGothic"/>
                        <a:cs typeface="MS PGothic"/>
                      </a:endParaRPr>
                    </a:p>
                  </a:txBody>
                  <a:tcPr marL="0" marR="0" marT="13716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365760">
                <a:tc>
                  <a:txBody>
                    <a:bodyPr/>
                    <a:lstStyle/>
                    <a:p>
                      <a:pPr algn="ctr">
                        <a:lnSpc>
                          <a:spcPct val="100000"/>
                        </a:lnSpc>
                        <a:spcBef>
                          <a:spcPts val="775"/>
                        </a:spcBef>
                      </a:pPr>
                      <a:r>
                        <a:rPr sz="1050" spc="-10" dirty="0">
                          <a:latin typeface="MS PGothic"/>
                          <a:cs typeface="MS PGothic"/>
                        </a:rPr>
                        <a:t>法人名・実店舗名</a:t>
                      </a:r>
                      <a:endParaRPr sz="1050">
                        <a:latin typeface="MS PGothic"/>
                        <a:cs typeface="MS PGothic"/>
                      </a:endParaRPr>
                    </a:p>
                  </a:txBody>
                  <a:tcPr marL="0" marR="0" marT="984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670"/>
                        </a:spcBef>
                      </a:pPr>
                      <a:r>
                        <a:rPr sz="1200" spc="-15" dirty="0">
                          <a:latin typeface="MS PGothic"/>
                          <a:cs typeface="MS PGothic"/>
                        </a:rPr>
                        <a:t>領収書名</a:t>
                      </a:r>
                      <a:endParaRPr sz="1200">
                        <a:latin typeface="MS PGothic"/>
                        <a:cs typeface="MS PGothic"/>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377825">
                <a:tc>
                  <a:txBody>
                    <a:bodyPr/>
                    <a:lstStyle/>
                    <a:p>
                      <a:pPr algn="ctr">
                        <a:lnSpc>
                          <a:spcPct val="100000"/>
                        </a:lnSpc>
                        <a:spcBef>
                          <a:spcPts val="720"/>
                        </a:spcBef>
                      </a:pPr>
                      <a:r>
                        <a:rPr lang="ja-JP" altLang="en-US" sz="1100" spc="-25" dirty="0">
                          <a:latin typeface="MS PGothic"/>
                          <a:cs typeface="MS PGothic"/>
                        </a:rPr>
                        <a:t>電話</a:t>
                      </a:r>
                      <a:endParaRPr sz="1100" dirty="0">
                        <a:latin typeface="MS PGothic"/>
                        <a:cs typeface="MS PGothic"/>
                      </a:endParaRPr>
                    </a:p>
                  </a:txBody>
                  <a:tcPr marL="0" marR="0" marT="914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8580">
                        <a:lnSpc>
                          <a:spcPct val="100000"/>
                        </a:lnSpc>
                        <a:spcBef>
                          <a:spcPts val="370"/>
                        </a:spcBef>
                      </a:pPr>
                      <a:endParaRPr sz="900" dirty="0">
                        <a:latin typeface="MS PGothic"/>
                        <a:cs typeface="MS PGothic"/>
                      </a:endParaRPr>
                    </a:p>
                  </a:txBody>
                  <a:tcPr marL="0" marR="0" marT="469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0" marR="0" lvl="0" indent="0" algn="ctr" defTabSz="914400" eaLnBrk="1" fontAlgn="auto" latinLnBrk="0" hangingPunct="1">
                        <a:lnSpc>
                          <a:spcPct val="100000"/>
                        </a:lnSpc>
                        <a:spcBef>
                          <a:spcPts val="720"/>
                        </a:spcBef>
                        <a:spcAft>
                          <a:spcPts val="0"/>
                        </a:spcAft>
                        <a:buClrTx/>
                        <a:buSzTx/>
                        <a:buFontTx/>
                        <a:buNone/>
                        <a:tabLst/>
                        <a:defRPr/>
                      </a:pPr>
                      <a:r>
                        <a:rPr lang="ja-JP" altLang="en-US" sz="1100" spc="-10" dirty="0">
                          <a:latin typeface="MS PGothic"/>
                          <a:cs typeface="MS PGothic"/>
                        </a:rPr>
                        <a:t>緊急連絡先</a:t>
                      </a:r>
                      <a:endParaRPr lang="ja-JP" altLang="en-US" sz="1100" dirty="0">
                        <a:latin typeface="MS PGothic"/>
                        <a:cs typeface="MS PGothic"/>
                      </a:endParaRPr>
                    </a:p>
                  </a:txBody>
                  <a:tcPr marL="0" marR="0" marT="914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304800">
                <a:tc>
                  <a:txBody>
                    <a:bodyPr/>
                    <a:lstStyle/>
                    <a:p>
                      <a:pPr marL="0" marR="0" lvl="0" indent="0" algn="ctr" defTabSz="914400" eaLnBrk="1" fontAlgn="auto" latinLnBrk="0" hangingPunct="1">
                        <a:lnSpc>
                          <a:spcPct val="100000"/>
                        </a:lnSpc>
                        <a:spcBef>
                          <a:spcPts val="495"/>
                        </a:spcBef>
                        <a:spcAft>
                          <a:spcPts val="0"/>
                        </a:spcAft>
                        <a:buClrTx/>
                        <a:buSzTx/>
                        <a:buFontTx/>
                        <a:buNone/>
                        <a:tabLst/>
                        <a:defRPr/>
                      </a:pPr>
                      <a:r>
                        <a:rPr lang="ja-JP" altLang="en-US" sz="1100" spc="-25" dirty="0">
                          <a:latin typeface="MS PGothic"/>
                          <a:cs typeface="MS PGothic"/>
                        </a:rPr>
                        <a:t>住所</a:t>
                      </a:r>
                      <a:endParaRPr lang="ja-JP" altLang="en-US" sz="1100" dirty="0">
                        <a:latin typeface="MS PGothic"/>
                        <a:cs typeface="MS PGothic"/>
                      </a:endParaRPr>
                    </a:p>
                    <a:p>
                      <a:pPr algn="ctr">
                        <a:lnSpc>
                          <a:spcPct val="100000"/>
                        </a:lnSpc>
                        <a:spcBef>
                          <a:spcPts val="495"/>
                        </a:spcBef>
                      </a:pPr>
                      <a:endParaRPr sz="1100" dirty="0">
                        <a:latin typeface="MS PGothic"/>
                        <a:cs typeface="MS PGothic"/>
                      </a:endParaRPr>
                    </a:p>
                  </a:txBody>
                  <a:tcPr marL="0" marR="0" marT="628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0" marR="0" lvl="0" indent="0" algn="l" defTabSz="914400" eaLnBrk="1" fontAlgn="auto" latinLnBrk="0" hangingPunct="1">
                        <a:lnSpc>
                          <a:spcPct val="100000"/>
                        </a:lnSpc>
                        <a:spcBef>
                          <a:spcPts val="430"/>
                        </a:spcBef>
                        <a:spcAft>
                          <a:spcPts val="0"/>
                        </a:spcAft>
                        <a:buClrTx/>
                        <a:buSzTx/>
                        <a:buFontTx/>
                        <a:buNone/>
                        <a:tabLst/>
                        <a:defRPr/>
                      </a:pPr>
                      <a:r>
                        <a:rPr lang="ja-JP" altLang="en-US" sz="1050" b="0" spc="-50" dirty="0">
                          <a:latin typeface="MS PGothic"/>
                          <a:cs typeface="MS PGothic"/>
                        </a:rPr>
                        <a:t> 〒</a:t>
                      </a:r>
                      <a:endParaRPr lang="ja-JP" altLang="en-US" sz="1050" b="0" dirty="0">
                        <a:latin typeface="MS PGothic"/>
                        <a:cs typeface="MS PGothic"/>
                      </a:endParaRPr>
                    </a:p>
                    <a:p>
                      <a:pPr algn="ctr">
                        <a:lnSpc>
                          <a:spcPct val="100000"/>
                        </a:lnSpc>
                        <a:spcBef>
                          <a:spcPts val="430"/>
                        </a:spcBef>
                      </a:pPr>
                      <a:endParaRPr sz="1200" dirty="0">
                        <a:latin typeface="MS PGothic"/>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546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pPr>
                        <a:lnSpc>
                          <a:spcPct val="100000"/>
                        </a:lnSpc>
                      </a:pPr>
                      <a:endParaRPr sz="10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313690">
                <a:tc>
                  <a:txBody>
                    <a:bodyPr/>
                    <a:lstStyle/>
                    <a:p>
                      <a:pPr algn="ctr">
                        <a:lnSpc>
                          <a:spcPct val="100000"/>
                        </a:lnSpc>
                        <a:spcBef>
                          <a:spcPts val="530"/>
                        </a:spcBef>
                      </a:pPr>
                      <a:r>
                        <a:rPr sz="1100" spc="-20" dirty="0">
                          <a:latin typeface="MS PGothic"/>
                          <a:cs typeface="MS PGothic"/>
                        </a:rPr>
                        <a:t>担当者名</a:t>
                      </a:r>
                      <a:endParaRPr sz="1100">
                        <a:latin typeface="MS PGothic"/>
                        <a:cs typeface="MS PGothic"/>
                      </a:endParaRPr>
                    </a:p>
                  </a:txBody>
                  <a:tcPr marL="0" marR="0" marT="673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0" marR="0" lvl="0" indent="0" algn="ctr" defTabSz="914400" eaLnBrk="1" fontAlgn="auto" latinLnBrk="0" hangingPunct="1">
                        <a:lnSpc>
                          <a:spcPct val="100000"/>
                        </a:lnSpc>
                        <a:spcBef>
                          <a:spcPts val="530"/>
                        </a:spcBef>
                        <a:spcAft>
                          <a:spcPts val="0"/>
                        </a:spcAft>
                        <a:buClrTx/>
                        <a:buSzTx/>
                        <a:buFontTx/>
                        <a:buNone/>
                        <a:tabLst/>
                        <a:defRPr/>
                      </a:pPr>
                      <a:r>
                        <a:rPr lang="ja-JP" altLang="en-US" sz="1100" spc="-10" dirty="0">
                          <a:latin typeface="MS PGothic"/>
                          <a:cs typeface="MS PGothic"/>
                        </a:rPr>
                        <a:t>郵送物宛名</a:t>
                      </a:r>
                      <a:endParaRPr lang="ja-JP" altLang="en-US" sz="1100" dirty="0">
                        <a:latin typeface="MS PGothic"/>
                        <a:cs typeface="MS PGothic"/>
                      </a:endParaRPr>
                    </a:p>
                  </a:txBody>
                  <a:tcPr marL="0" marR="0" marT="673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481965">
                <a:tc>
                  <a:txBody>
                    <a:bodyPr/>
                    <a:lstStyle/>
                    <a:p>
                      <a:pPr algn="ctr">
                        <a:lnSpc>
                          <a:spcPct val="100000"/>
                        </a:lnSpc>
                        <a:spcBef>
                          <a:spcPts val="1130"/>
                        </a:spcBef>
                      </a:pPr>
                      <a:r>
                        <a:rPr sz="1200" spc="-10" dirty="0">
                          <a:latin typeface="MS PGothic"/>
                          <a:cs typeface="MS PGothic"/>
                        </a:rPr>
                        <a:t>ﾒｰﾙｱﾄﾞﾚｽ</a:t>
                      </a:r>
                      <a:endParaRPr sz="1200">
                        <a:latin typeface="MS PGothic"/>
                        <a:cs typeface="MS PGothic"/>
                      </a:endParaRPr>
                    </a:p>
                  </a:txBody>
                  <a:tcPr marL="0" marR="0" marT="1435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a:lnSpc>
                          <a:spcPct val="100000"/>
                        </a:lnSpc>
                        <a:spcBef>
                          <a:spcPts val="875"/>
                        </a:spcBef>
                      </a:pPr>
                      <a:endParaRPr sz="1100">
                        <a:latin typeface="Times New Roman"/>
                        <a:cs typeface="Times New Roman"/>
                      </a:endParaRPr>
                    </a:p>
                    <a:p>
                      <a:pPr marR="445770" algn="ctr">
                        <a:lnSpc>
                          <a:spcPct val="100000"/>
                        </a:lnSpc>
                      </a:pPr>
                      <a:r>
                        <a:rPr sz="1100" spc="-50" dirty="0">
                          <a:latin typeface="MS PGothic"/>
                          <a:cs typeface="MS PGothic"/>
                        </a:rPr>
                        <a:t>@</a:t>
                      </a:r>
                      <a:endParaRPr sz="1100">
                        <a:latin typeface="MS PGothic"/>
                        <a:cs typeface="MS PGothic"/>
                      </a:endParaRPr>
                    </a:p>
                  </a:txBody>
                  <a:tcPr marL="0" marR="0" marT="1111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r h="424815">
                <a:tc>
                  <a:txBody>
                    <a:bodyPr/>
                    <a:lstStyle/>
                    <a:p>
                      <a:pPr marL="300355">
                        <a:lnSpc>
                          <a:spcPct val="100000"/>
                        </a:lnSpc>
                        <a:spcBef>
                          <a:spcPts val="340"/>
                        </a:spcBef>
                      </a:pPr>
                      <a:r>
                        <a:rPr sz="1100" spc="-15" dirty="0">
                          <a:latin typeface="MS PGothic"/>
                          <a:cs typeface="MS PGothic"/>
                        </a:rPr>
                        <a:t>取扱品目</a:t>
                      </a:r>
                      <a:endParaRPr sz="1100">
                        <a:latin typeface="MS PGothic"/>
                        <a:cs typeface="MS PGothic"/>
                      </a:endParaRPr>
                    </a:p>
                    <a:p>
                      <a:pPr marL="68580">
                        <a:lnSpc>
                          <a:spcPct val="100000"/>
                        </a:lnSpc>
                        <a:spcBef>
                          <a:spcPts val="80"/>
                        </a:spcBef>
                      </a:pPr>
                      <a:r>
                        <a:rPr sz="900" spc="-20" dirty="0">
                          <a:latin typeface="MS PGothic"/>
                          <a:cs typeface="MS PGothic"/>
                        </a:rPr>
                        <a:t>(チラシ掲載</a:t>
                      </a:r>
                      <a:r>
                        <a:rPr sz="900" dirty="0">
                          <a:solidFill>
                            <a:srgbClr val="0D0D0D"/>
                          </a:solidFill>
                          <a:latin typeface="MS PGothic"/>
                          <a:cs typeface="MS PGothic"/>
                        </a:rPr>
                        <a:t>項目</a:t>
                      </a:r>
                      <a:r>
                        <a:rPr sz="900" spc="-50" dirty="0">
                          <a:latin typeface="MS PGothic"/>
                          <a:cs typeface="MS PGothic"/>
                        </a:rPr>
                        <a:t>）</a:t>
                      </a:r>
                      <a:endParaRPr sz="900">
                        <a:latin typeface="MS PGothic"/>
                        <a:cs typeface="MS PGothic"/>
                      </a:endParaRPr>
                    </a:p>
                  </a:txBody>
                  <a:tcPr marL="0" marR="0" marT="431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68580">
                        <a:lnSpc>
                          <a:spcPct val="100000"/>
                        </a:lnSpc>
                        <a:spcBef>
                          <a:spcPts val="384"/>
                        </a:spcBef>
                      </a:pPr>
                      <a:r>
                        <a:rPr sz="900" spc="-20" dirty="0">
                          <a:latin typeface="MS PGothic"/>
                          <a:cs typeface="MS PGothic"/>
                        </a:rPr>
                        <a:t>※飲食は３品目以内 (後日、変更の無いようにお願いします。)</a:t>
                      </a:r>
                      <a:endParaRPr sz="900" dirty="0">
                        <a:latin typeface="MS PGothic"/>
                        <a:cs typeface="MS PGothic"/>
                      </a:endParaRPr>
                    </a:p>
                  </a:txBody>
                  <a:tcPr marL="0" marR="0" marT="488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6"/>
                  </a:ext>
                </a:extLst>
              </a:tr>
            </a:tbl>
          </a:graphicData>
        </a:graphic>
      </p:graphicFrame>
      <p:sp>
        <p:nvSpPr>
          <p:cNvPr id="4" name="object 4"/>
          <p:cNvSpPr txBox="1"/>
          <p:nvPr/>
        </p:nvSpPr>
        <p:spPr>
          <a:xfrm>
            <a:off x="694436" y="4234210"/>
            <a:ext cx="5676265" cy="553085"/>
          </a:xfrm>
          <a:prstGeom prst="rect">
            <a:avLst/>
          </a:prstGeom>
        </p:spPr>
        <p:txBody>
          <a:bodyPr vert="horz" wrap="square" lIns="0" tIns="40005" rIns="0" bIns="0" rtlCol="0">
            <a:spAutoFit/>
          </a:bodyPr>
          <a:lstStyle/>
          <a:p>
            <a:pPr marL="146685" indent="-133985">
              <a:lnSpc>
                <a:spcPct val="100000"/>
              </a:lnSpc>
              <a:spcBef>
                <a:spcPts val="315"/>
              </a:spcBef>
              <a:buSzPct val="90476"/>
              <a:buChar char="■"/>
              <a:tabLst>
                <a:tab pos="146685" algn="l"/>
              </a:tabLst>
            </a:pPr>
            <a:r>
              <a:rPr sz="1050" spc="-15" dirty="0">
                <a:latin typeface="MS PGothic"/>
                <a:cs typeface="MS PGothic"/>
              </a:rPr>
              <a:t>出店カテゴリーと出店料</a:t>
            </a:r>
            <a:endParaRPr sz="1050" dirty="0">
              <a:latin typeface="MS PGothic"/>
              <a:cs typeface="MS PGothic"/>
            </a:endParaRPr>
          </a:p>
          <a:p>
            <a:pPr marL="146685">
              <a:lnSpc>
                <a:spcPts val="1230"/>
              </a:lnSpc>
              <a:spcBef>
                <a:spcPts val="215"/>
              </a:spcBef>
            </a:pPr>
            <a:r>
              <a:rPr sz="1050" spc="-15" dirty="0">
                <a:latin typeface="MS PGothic"/>
                <a:cs typeface="MS PGothic"/>
              </a:rPr>
              <a:t>・該当するカテゴリーの出店料へ✔</a:t>
            </a:r>
            <a:r>
              <a:rPr sz="1050" spc="-10" dirty="0">
                <a:latin typeface="MS PGothic"/>
                <a:cs typeface="MS PGothic"/>
              </a:rPr>
              <a:t>（</a:t>
            </a:r>
            <a:r>
              <a:rPr sz="1050" spc="-15" dirty="0">
                <a:latin typeface="MS PGothic"/>
                <a:cs typeface="MS PGothic"/>
              </a:rPr>
              <a:t>チェック</a:t>
            </a:r>
            <a:r>
              <a:rPr sz="1050" dirty="0">
                <a:latin typeface="MS PGothic"/>
                <a:cs typeface="MS PGothic"/>
              </a:rPr>
              <a:t>）</a:t>
            </a:r>
            <a:r>
              <a:rPr sz="1050" spc="-25" dirty="0">
                <a:latin typeface="MS PGothic"/>
                <a:cs typeface="MS PGothic"/>
              </a:rPr>
              <a:t>をご記入ください。</a:t>
            </a:r>
            <a:endParaRPr sz="1050" dirty="0">
              <a:latin typeface="MS PGothic"/>
              <a:cs typeface="MS PGothic"/>
            </a:endParaRPr>
          </a:p>
          <a:p>
            <a:pPr marL="146685">
              <a:lnSpc>
                <a:spcPts val="1230"/>
              </a:lnSpc>
            </a:pPr>
            <a:r>
              <a:rPr sz="1050" spc="-20" dirty="0">
                <a:latin typeface="MS PGothic"/>
                <a:cs typeface="MS PGothic"/>
              </a:rPr>
              <a:t>・原則１店舗１小間ですが、２小間を希望する場合はご相談ください。</a:t>
            </a:r>
            <a:r>
              <a:rPr sz="1050" dirty="0">
                <a:latin typeface="MS PGothic"/>
                <a:cs typeface="MS PGothic"/>
              </a:rPr>
              <a:t>（1</a:t>
            </a:r>
            <a:r>
              <a:rPr sz="1050" spc="-15" dirty="0">
                <a:latin typeface="MS PGothic"/>
                <a:cs typeface="MS PGothic"/>
              </a:rPr>
              <a:t> 小間は </a:t>
            </a:r>
            <a:r>
              <a:rPr sz="1050" spc="-10" dirty="0">
                <a:latin typeface="MS PGothic"/>
                <a:cs typeface="MS PGothic"/>
              </a:rPr>
              <a:t>2.5ｍ×2.5ｍです。</a:t>
            </a:r>
            <a:r>
              <a:rPr sz="1050" spc="-50" dirty="0">
                <a:latin typeface="MS PGothic"/>
                <a:cs typeface="MS PGothic"/>
              </a:rPr>
              <a:t>）</a:t>
            </a:r>
            <a:endParaRPr sz="1050" dirty="0">
              <a:latin typeface="MS PGothic"/>
              <a:cs typeface="MS PGothic"/>
            </a:endParaRPr>
          </a:p>
        </p:txBody>
      </p:sp>
      <p:sp>
        <p:nvSpPr>
          <p:cNvPr id="6" name="object 6"/>
          <p:cNvSpPr/>
          <p:nvPr/>
        </p:nvSpPr>
        <p:spPr>
          <a:xfrm>
            <a:off x="5077556" y="6435120"/>
            <a:ext cx="1794510" cy="228600"/>
          </a:xfrm>
          <a:custGeom>
            <a:avLst/>
            <a:gdLst/>
            <a:ahLst/>
            <a:cxnLst/>
            <a:rect l="l" t="t" r="r" b="b"/>
            <a:pathLst>
              <a:path w="1794509" h="228600">
                <a:moveTo>
                  <a:pt x="1794383" y="0"/>
                </a:moveTo>
                <a:lnTo>
                  <a:pt x="0" y="228600"/>
                </a:lnTo>
              </a:path>
            </a:pathLst>
          </a:custGeom>
          <a:ln w="6096">
            <a:solidFill>
              <a:srgbClr val="000000"/>
            </a:solidFill>
          </a:ln>
        </p:spPr>
        <p:txBody>
          <a:bodyPr wrap="square" lIns="0" tIns="0" rIns="0" bIns="0" rtlCol="0"/>
          <a:lstStyle/>
          <a:p>
            <a:endParaRPr/>
          </a:p>
        </p:txBody>
      </p:sp>
      <p:sp>
        <p:nvSpPr>
          <p:cNvPr id="8" name="object 8"/>
          <p:cNvSpPr txBox="1"/>
          <p:nvPr/>
        </p:nvSpPr>
        <p:spPr>
          <a:xfrm>
            <a:off x="560323" y="6686137"/>
            <a:ext cx="4183379" cy="186690"/>
          </a:xfrm>
          <a:prstGeom prst="rect">
            <a:avLst/>
          </a:prstGeom>
        </p:spPr>
        <p:txBody>
          <a:bodyPr vert="horz" wrap="square" lIns="0" tIns="13335" rIns="0" bIns="0" rtlCol="0">
            <a:spAutoFit/>
          </a:bodyPr>
          <a:lstStyle/>
          <a:p>
            <a:pPr marL="12700">
              <a:lnSpc>
                <a:spcPct val="100000"/>
              </a:lnSpc>
              <a:spcBef>
                <a:spcPts val="105"/>
              </a:spcBef>
            </a:pPr>
            <a:r>
              <a:rPr sz="1050" spc="40" dirty="0">
                <a:latin typeface="MS PGothic"/>
                <a:cs typeface="MS PGothic"/>
              </a:rPr>
              <a:t>■備品レンタル料 </a:t>
            </a:r>
            <a:r>
              <a:rPr sz="900" dirty="0">
                <a:latin typeface="MS PGothic"/>
                <a:cs typeface="MS PGothic"/>
              </a:rPr>
              <a:t>*</a:t>
            </a:r>
            <a:r>
              <a:rPr sz="900" spc="-15" dirty="0">
                <a:latin typeface="MS PGothic"/>
                <a:cs typeface="MS PGothic"/>
              </a:rPr>
              <a:t>借用しない備品には不要の欄に✔</a:t>
            </a:r>
            <a:r>
              <a:rPr sz="900" spc="-10" dirty="0">
                <a:latin typeface="MS PGothic"/>
                <a:cs typeface="MS PGothic"/>
              </a:rPr>
              <a:t>（</a:t>
            </a:r>
            <a:r>
              <a:rPr sz="900" spc="-15" dirty="0">
                <a:latin typeface="MS PGothic"/>
                <a:cs typeface="MS PGothic"/>
              </a:rPr>
              <a:t>チェック</a:t>
            </a:r>
            <a:r>
              <a:rPr sz="900" dirty="0">
                <a:latin typeface="MS PGothic"/>
                <a:cs typeface="MS PGothic"/>
              </a:rPr>
              <a:t>）</a:t>
            </a:r>
            <a:r>
              <a:rPr sz="900" spc="-20" dirty="0">
                <a:latin typeface="MS PGothic"/>
                <a:cs typeface="MS PGothic"/>
              </a:rPr>
              <a:t>をご記入ください。</a:t>
            </a:r>
            <a:endParaRPr sz="900" dirty="0">
              <a:latin typeface="MS PGothic"/>
              <a:cs typeface="MS PGothic"/>
            </a:endParaRPr>
          </a:p>
        </p:txBody>
      </p:sp>
      <p:sp>
        <p:nvSpPr>
          <p:cNvPr id="11" name="object 11"/>
          <p:cNvSpPr txBox="1"/>
          <p:nvPr/>
        </p:nvSpPr>
        <p:spPr>
          <a:xfrm>
            <a:off x="724890" y="8901047"/>
            <a:ext cx="6073140" cy="1626235"/>
          </a:xfrm>
          <a:prstGeom prst="rect">
            <a:avLst/>
          </a:prstGeom>
        </p:spPr>
        <p:txBody>
          <a:bodyPr vert="horz" wrap="square" lIns="0" tIns="80645" rIns="0" bIns="0" rtlCol="0">
            <a:spAutoFit/>
          </a:bodyPr>
          <a:lstStyle/>
          <a:p>
            <a:pPr marL="12700">
              <a:lnSpc>
                <a:spcPct val="100000"/>
              </a:lnSpc>
              <a:spcBef>
                <a:spcPts val="635"/>
              </a:spcBef>
              <a:tabLst>
                <a:tab pos="2858135" algn="l"/>
                <a:tab pos="3006090" algn="l"/>
                <a:tab pos="4319905" algn="l"/>
                <a:tab pos="4467860" algn="l"/>
                <a:tab pos="5781675" algn="l"/>
              </a:tabLst>
            </a:pPr>
            <a:r>
              <a:rPr sz="1050" dirty="0">
                <a:latin typeface="MS PGothic"/>
                <a:cs typeface="MS PGothic"/>
              </a:rPr>
              <a:t>◎使</a:t>
            </a:r>
            <a:r>
              <a:rPr sz="1050" spc="-15" dirty="0">
                <a:latin typeface="MS PGothic"/>
                <a:cs typeface="MS PGothic"/>
              </a:rPr>
              <a:t>用</a:t>
            </a:r>
            <a:r>
              <a:rPr sz="1050" spc="-10" dirty="0">
                <a:latin typeface="MS PGothic"/>
                <a:cs typeface="MS PGothic"/>
              </a:rPr>
              <a:t>す</a:t>
            </a:r>
            <a:r>
              <a:rPr sz="1050" dirty="0">
                <a:latin typeface="MS PGothic"/>
                <a:cs typeface="MS PGothic"/>
              </a:rPr>
              <a:t>る</a:t>
            </a:r>
            <a:r>
              <a:rPr sz="1050" spc="-15" dirty="0">
                <a:latin typeface="MS PGothic"/>
                <a:cs typeface="MS PGothic"/>
              </a:rPr>
              <a:t>電</a:t>
            </a:r>
            <a:r>
              <a:rPr sz="1050" dirty="0">
                <a:latin typeface="MS PGothic"/>
                <a:cs typeface="MS PGothic"/>
              </a:rPr>
              <a:t>気</a:t>
            </a:r>
            <a:r>
              <a:rPr sz="1050" spc="-15" dirty="0">
                <a:latin typeface="MS PGothic"/>
                <a:cs typeface="MS PGothic"/>
              </a:rPr>
              <a:t>器</a:t>
            </a:r>
            <a:r>
              <a:rPr sz="1050" dirty="0">
                <a:latin typeface="MS PGothic"/>
                <a:cs typeface="MS PGothic"/>
              </a:rPr>
              <a:t>具種</a:t>
            </a:r>
            <a:r>
              <a:rPr sz="1050" spc="195" dirty="0">
                <a:latin typeface="MS PGothic"/>
                <a:cs typeface="MS PGothic"/>
              </a:rPr>
              <a:t> </a:t>
            </a:r>
            <a:r>
              <a:rPr sz="1050" dirty="0">
                <a:latin typeface="MS PGothic"/>
                <a:cs typeface="MS PGothic"/>
              </a:rPr>
              <a:t>（</a:t>
            </a:r>
            <a:r>
              <a:rPr sz="1050" spc="365" dirty="0">
                <a:latin typeface="MS PGothic"/>
                <a:cs typeface="MS PGothic"/>
              </a:rPr>
              <a:t> </a:t>
            </a:r>
            <a:r>
              <a:rPr sz="1050" spc="-50" dirty="0">
                <a:latin typeface="MS PGothic"/>
                <a:cs typeface="MS PGothic"/>
              </a:rPr>
              <a:t>①</a:t>
            </a:r>
            <a:r>
              <a:rPr sz="1050" u="sng" dirty="0">
                <a:uFill>
                  <a:solidFill>
                    <a:srgbClr val="000000"/>
                  </a:solidFill>
                </a:uFill>
                <a:latin typeface="Times New Roman"/>
                <a:cs typeface="Times New Roman"/>
              </a:rPr>
              <a:t>	</a:t>
            </a:r>
            <a:r>
              <a:rPr sz="1050" dirty="0">
                <a:latin typeface="Times New Roman"/>
                <a:cs typeface="Times New Roman"/>
              </a:rPr>
              <a:t>	</a:t>
            </a:r>
            <a:r>
              <a:rPr sz="1050" spc="-50" dirty="0">
                <a:latin typeface="MS PGothic"/>
                <a:cs typeface="MS PGothic"/>
              </a:rPr>
              <a:t>②</a:t>
            </a:r>
            <a:r>
              <a:rPr sz="1050" u="sng" dirty="0">
                <a:uFill>
                  <a:solidFill>
                    <a:srgbClr val="000000"/>
                  </a:solidFill>
                </a:uFill>
                <a:latin typeface="Times New Roman"/>
                <a:cs typeface="Times New Roman"/>
              </a:rPr>
              <a:t>	</a:t>
            </a:r>
            <a:r>
              <a:rPr sz="1050" dirty="0">
                <a:latin typeface="Times New Roman"/>
                <a:cs typeface="Times New Roman"/>
              </a:rPr>
              <a:t>	</a:t>
            </a:r>
            <a:r>
              <a:rPr sz="1050" spc="-50" dirty="0">
                <a:latin typeface="MS PGothic"/>
                <a:cs typeface="MS PGothic"/>
              </a:rPr>
              <a:t>③</a:t>
            </a:r>
            <a:r>
              <a:rPr sz="1050" u="sng" dirty="0">
                <a:uFill>
                  <a:solidFill>
                    <a:srgbClr val="000000"/>
                  </a:solidFill>
                </a:uFill>
                <a:latin typeface="Times New Roman"/>
                <a:cs typeface="Times New Roman"/>
              </a:rPr>
              <a:t>	</a:t>
            </a:r>
            <a:r>
              <a:rPr sz="1050" spc="440" dirty="0">
                <a:latin typeface="Times New Roman"/>
                <a:cs typeface="Times New Roman"/>
              </a:rPr>
              <a:t> </a:t>
            </a:r>
            <a:r>
              <a:rPr sz="1050" dirty="0">
                <a:latin typeface="MS PGothic"/>
                <a:cs typeface="MS PGothic"/>
              </a:rPr>
              <a:t>）</a:t>
            </a:r>
          </a:p>
          <a:p>
            <a:pPr marL="12700">
              <a:lnSpc>
                <a:spcPct val="100000"/>
              </a:lnSpc>
              <a:spcBef>
                <a:spcPts val="540"/>
              </a:spcBef>
              <a:tabLst>
                <a:tab pos="2651125" algn="l"/>
                <a:tab pos="3004820" algn="l"/>
                <a:tab pos="4110990" algn="l"/>
                <a:tab pos="4464685" algn="l"/>
                <a:tab pos="5571490" algn="l"/>
              </a:tabLst>
            </a:pPr>
            <a:r>
              <a:rPr sz="1050" dirty="0">
                <a:latin typeface="MS PGothic"/>
                <a:cs typeface="MS PGothic"/>
              </a:rPr>
              <a:t>◎使</a:t>
            </a:r>
            <a:r>
              <a:rPr sz="1050" spc="-15" dirty="0">
                <a:latin typeface="MS PGothic"/>
                <a:cs typeface="MS PGothic"/>
              </a:rPr>
              <a:t>用</a:t>
            </a:r>
            <a:r>
              <a:rPr sz="1050" spc="-10" dirty="0">
                <a:latin typeface="MS PGothic"/>
                <a:cs typeface="MS PGothic"/>
              </a:rPr>
              <a:t>す</a:t>
            </a:r>
            <a:r>
              <a:rPr sz="1050" dirty="0">
                <a:latin typeface="MS PGothic"/>
                <a:cs typeface="MS PGothic"/>
              </a:rPr>
              <a:t>る</a:t>
            </a:r>
            <a:r>
              <a:rPr sz="1050" spc="-15" dirty="0">
                <a:latin typeface="MS PGothic"/>
                <a:cs typeface="MS PGothic"/>
              </a:rPr>
              <a:t>電</a:t>
            </a:r>
            <a:r>
              <a:rPr sz="1050" dirty="0">
                <a:latin typeface="MS PGothic"/>
                <a:cs typeface="MS PGothic"/>
              </a:rPr>
              <a:t>気</a:t>
            </a:r>
            <a:r>
              <a:rPr sz="1050" spc="-15" dirty="0">
                <a:latin typeface="MS PGothic"/>
                <a:cs typeface="MS PGothic"/>
              </a:rPr>
              <a:t>使</a:t>
            </a:r>
            <a:r>
              <a:rPr sz="1050" dirty="0">
                <a:latin typeface="MS PGothic"/>
                <a:cs typeface="MS PGothic"/>
              </a:rPr>
              <a:t>用量</a:t>
            </a:r>
            <a:r>
              <a:rPr sz="1050" spc="200" dirty="0">
                <a:latin typeface="MS PGothic"/>
                <a:cs typeface="MS PGothic"/>
              </a:rPr>
              <a:t> </a:t>
            </a:r>
            <a:r>
              <a:rPr sz="1050" dirty="0">
                <a:latin typeface="MS PGothic"/>
                <a:cs typeface="MS PGothic"/>
              </a:rPr>
              <a:t>（</a:t>
            </a:r>
            <a:r>
              <a:rPr sz="1050" spc="365" dirty="0">
                <a:latin typeface="MS PGothic"/>
                <a:cs typeface="MS PGothic"/>
              </a:rPr>
              <a:t> </a:t>
            </a:r>
            <a:r>
              <a:rPr sz="1050" spc="-50" dirty="0">
                <a:latin typeface="MS PGothic"/>
                <a:cs typeface="MS PGothic"/>
              </a:rPr>
              <a:t>①</a:t>
            </a:r>
            <a:r>
              <a:rPr sz="1050" u="sng" dirty="0">
                <a:uFill>
                  <a:solidFill>
                    <a:srgbClr val="000000"/>
                  </a:solidFill>
                </a:uFill>
                <a:latin typeface="MS PGothic"/>
                <a:cs typeface="MS PGothic"/>
              </a:rPr>
              <a:t>	w</a:t>
            </a:r>
            <a:r>
              <a:rPr sz="1050" u="sng" spc="500" dirty="0">
                <a:uFill>
                  <a:solidFill>
                    <a:srgbClr val="000000"/>
                  </a:solidFill>
                </a:uFill>
                <a:latin typeface="MS PGothic"/>
                <a:cs typeface="MS PGothic"/>
              </a:rPr>
              <a:t> </a:t>
            </a:r>
            <a:r>
              <a:rPr sz="1050" dirty="0">
                <a:latin typeface="MS PGothic"/>
                <a:cs typeface="MS PGothic"/>
              </a:rPr>
              <a:t>	</a:t>
            </a:r>
            <a:r>
              <a:rPr sz="1050" spc="-50" dirty="0">
                <a:latin typeface="MS PGothic"/>
                <a:cs typeface="MS PGothic"/>
              </a:rPr>
              <a:t>②</a:t>
            </a:r>
            <a:r>
              <a:rPr sz="1050" u="sng" dirty="0">
                <a:uFill>
                  <a:solidFill>
                    <a:srgbClr val="000000"/>
                  </a:solidFill>
                </a:uFill>
                <a:latin typeface="MS PGothic"/>
                <a:cs typeface="MS PGothic"/>
              </a:rPr>
              <a:t>	w</a:t>
            </a:r>
            <a:r>
              <a:rPr sz="1050" u="sng" spc="500" dirty="0">
                <a:uFill>
                  <a:solidFill>
                    <a:srgbClr val="000000"/>
                  </a:solidFill>
                </a:uFill>
                <a:latin typeface="MS PGothic"/>
                <a:cs typeface="MS PGothic"/>
              </a:rPr>
              <a:t> </a:t>
            </a:r>
            <a:r>
              <a:rPr sz="1050" dirty="0">
                <a:latin typeface="MS PGothic"/>
                <a:cs typeface="MS PGothic"/>
              </a:rPr>
              <a:t>	</a:t>
            </a:r>
            <a:r>
              <a:rPr sz="1050" spc="-50" dirty="0">
                <a:latin typeface="MS PGothic"/>
                <a:cs typeface="MS PGothic"/>
              </a:rPr>
              <a:t>③</a:t>
            </a:r>
            <a:r>
              <a:rPr sz="1050" u="sng" dirty="0">
                <a:uFill>
                  <a:solidFill>
                    <a:srgbClr val="000000"/>
                  </a:solidFill>
                </a:uFill>
                <a:latin typeface="MS PGothic"/>
                <a:cs typeface="MS PGothic"/>
              </a:rPr>
              <a:t>	w</a:t>
            </a:r>
            <a:r>
              <a:rPr sz="1050" u="sng" spc="375" dirty="0">
                <a:uFill>
                  <a:solidFill>
                    <a:srgbClr val="000000"/>
                  </a:solidFill>
                </a:uFill>
                <a:latin typeface="MS PGothic"/>
                <a:cs typeface="MS PGothic"/>
              </a:rPr>
              <a:t> </a:t>
            </a:r>
            <a:r>
              <a:rPr sz="1050" spc="385" dirty="0">
                <a:latin typeface="MS PGothic"/>
                <a:cs typeface="MS PGothic"/>
              </a:rPr>
              <a:t> </a:t>
            </a:r>
            <a:r>
              <a:rPr sz="1050" spc="-50" dirty="0">
                <a:latin typeface="MS PGothic"/>
                <a:cs typeface="MS PGothic"/>
              </a:rPr>
              <a:t>）</a:t>
            </a:r>
            <a:endParaRPr sz="1050" dirty="0">
              <a:latin typeface="MS PGothic"/>
              <a:cs typeface="MS PGothic"/>
            </a:endParaRPr>
          </a:p>
          <a:p>
            <a:pPr marL="12700">
              <a:lnSpc>
                <a:spcPct val="100000"/>
              </a:lnSpc>
              <a:spcBef>
                <a:spcPts val="540"/>
              </a:spcBef>
              <a:tabLst>
                <a:tab pos="5830570" algn="l"/>
              </a:tabLst>
            </a:pPr>
            <a:r>
              <a:rPr sz="1050" dirty="0">
                <a:latin typeface="MS PGothic"/>
                <a:cs typeface="MS PGothic"/>
              </a:rPr>
              <a:t>◎使用す</a:t>
            </a:r>
            <a:r>
              <a:rPr sz="1050" spc="-10" dirty="0">
                <a:latin typeface="MS PGothic"/>
                <a:cs typeface="MS PGothic"/>
              </a:rPr>
              <a:t>る</a:t>
            </a:r>
            <a:r>
              <a:rPr sz="1050" dirty="0">
                <a:latin typeface="MS PGothic"/>
                <a:cs typeface="MS PGothic"/>
              </a:rPr>
              <a:t>火</a:t>
            </a:r>
            <a:r>
              <a:rPr sz="1050" spc="-15" dirty="0">
                <a:latin typeface="MS PGothic"/>
                <a:cs typeface="MS PGothic"/>
              </a:rPr>
              <a:t>気</a:t>
            </a:r>
            <a:r>
              <a:rPr sz="1050" dirty="0">
                <a:latin typeface="MS PGothic"/>
                <a:cs typeface="MS PGothic"/>
              </a:rPr>
              <a:t>の種類</a:t>
            </a:r>
            <a:r>
              <a:rPr sz="1050" spc="210" dirty="0">
                <a:latin typeface="MS PGothic"/>
                <a:cs typeface="MS PGothic"/>
              </a:rPr>
              <a:t> </a:t>
            </a:r>
            <a:r>
              <a:rPr sz="1050" dirty="0">
                <a:latin typeface="MS PGothic"/>
                <a:cs typeface="MS PGothic"/>
              </a:rPr>
              <a:t>（</a:t>
            </a:r>
            <a:r>
              <a:rPr sz="1050" spc="385" dirty="0">
                <a:latin typeface="MS PGothic"/>
                <a:cs typeface="MS PGothic"/>
              </a:rPr>
              <a:t> </a:t>
            </a:r>
            <a:r>
              <a:rPr sz="1050" dirty="0">
                <a:latin typeface="MS PGothic"/>
                <a:cs typeface="MS PGothic"/>
              </a:rPr>
              <a:t>①</a:t>
            </a:r>
            <a:r>
              <a:rPr sz="1050" spc="215" dirty="0">
                <a:latin typeface="MS PGothic"/>
                <a:cs typeface="MS PGothic"/>
              </a:rPr>
              <a:t> </a:t>
            </a:r>
            <a:r>
              <a:rPr sz="1050" dirty="0">
                <a:latin typeface="MS PGothic"/>
                <a:cs typeface="MS PGothic"/>
              </a:rPr>
              <a:t>ＩＨ調理器</a:t>
            </a:r>
            <a:r>
              <a:rPr sz="1050" spc="385" dirty="0">
                <a:latin typeface="MS PGothic"/>
                <a:cs typeface="MS PGothic"/>
              </a:rPr>
              <a:t> </a:t>
            </a:r>
            <a:r>
              <a:rPr sz="1050" dirty="0">
                <a:latin typeface="MS PGothic"/>
                <a:cs typeface="MS PGothic"/>
              </a:rPr>
              <a:t>②</a:t>
            </a:r>
            <a:r>
              <a:rPr sz="1050" spc="210" dirty="0">
                <a:latin typeface="MS PGothic"/>
                <a:cs typeface="MS PGothic"/>
              </a:rPr>
              <a:t> </a:t>
            </a:r>
            <a:r>
              <a:rPr sz="1050" dirty="0">
                <a:latin typeface="MS PGothic"/>
                <a:cs typeface="MS PGothic"/>
              </a:rPr>
              <a:t>カ</a:t>
            </a:r>
            <a:r>
              <a:rPr sz="1050" spc="-10" dirty="0">
                <a:latin typeface="MS PGothic"/>
                <a:cs typeface="MS PGothic"/>
              </a:rPr>
              <a:t>セ</a:t>
            </a:r>
            <a:r>
              <a:rPr sz="1050" dirty="0">
                <a:latin typeface="MS PGothic"/>
                <a:cs typeface="MS PGothic"/>
              </a:rPr>
              <a:t>ット</a:t>
            </a:r>
            <a:r>
              <a:rPr sz="1050" spc="-15" dirty="0">
                <a:latin typeface="MS PGothic"/>
                <a:cs typeface="MS PGothic"/>
              </a:rPr>
              <a:t>コ</a:t>
            </a:r>
            <a:r>
              <a:rPr sz="1050" spc="-20" dirty="0">
                <a:latin typeface="MS PGothic"/>
                <a:cs typeface="MS PGothic"/>
              </a:rPr>
              <a:t>ン</a:t>
            </a:r>
            <a:r>
              <a:rPr sz="1050" dirty="0">
                <a:latin typeface="MS PGothic"/>
                <a:cs typeface="MS PGothic"/>
              </a:rPr>
              <a:t>ロ</a:t>
            </a:r>
            <a:r>
              <a:rPr sz="1050" spc="385" dirty="0">
                <a:latin typeface="MS PGothic"/>
                <a:cs typeface="MS PGothic"/>
              </a:rPr>
              <a:t> </a:t>
            </a:r>
            <a:r>
              <a:rPr sz="1050" dirty="0">
                <a:latin typeface="MS PGothic"/>
                <a:cs typeface="MS PGothic"/>
              </a:rPr>
              <a:t>③</a:t>
            </a:r>
            <a:r>
              <a:rPr sz="1050" spc="390" dirty="0">
                <a:latin typeface="MS PGothic"/>
                <a:cs typeface="MS PGothic"/>
              </a:rPr>
              <a:t> </a:t>
            </a:r>
            <a:r>
              <a:rPr sz="1050" dirty="0">
                <a:latin typeface="MS PGothic"/>
                <a:cs typeface="MS PGothic"/>
              </a:rPr>
              <a:t>プ</a:t>
            </a:r>
            <a:r>
              <a:rPr sz="1050" spc="-10" dirty="0">
                <a:latin typeface="MS PGothic"/>
                <a:cs typeface="MS PGothic"/>
              </a:rPr>
              <a:t>ロパンガ</a:t>
            </a:r>
            <a:r>
              <a:rPr sz="1050" dirty="0">
                <a:latin typeface="MS PGothic"/>
                <a:cs typeface="MS PGothic"/>
              </a:rPr>
              <a:t>ス</a:t>
            </a:r>
            <a:r>
              <a:rPr sz="1050" spc="380" dirty="0">
                <a:latin typeface="MS PGothic"/>
                <a:cs typeface="MS PGothic"/>
              </a:rPr>
              <a:t> </a:t>
            </a:r>
            <a:r>
              <a:rPr sz="1050" spc="-15" dirty="0">
                <a:latin typeface="MS PGothic"/>
                <a:cs typeface="MS PGothic"/>
              </a:rPr>
              <a:t>④</a:t>
            </a:r>
            <a:r>
              <a:rPr sz="1050" dirty="0">
                <a:latin typeface="MS PGothic"/>
                <a:cs typeface="MS PGothic"/>
              </a:rPr>
              <a:t>その</a:t>
            </a:r>
            <a:r>
              <a:rPr sz="1050" spc="-50" dirty="0">
                <a:latin typeface="MS PGothic"/>
                <a:cs typeface="MS PGothic"/>
              </a:rPr>
              <a:t>他</a:t>
            </a:r>
            <a:r>
              <a:rPr sz="1050" b="1" u="sng" dirty="0">
                <a:uFill>
                  <a:solidFill>
                    <a:srgbClr val="000000"/>
                  </a:solidFill>
                </a:uFill>
                <a:latin typeface="Times New Roman"/>
                <a:cs typeface="Times New Roman"/>
              </a:rPr>
              <a:t>	</a:t>
            </a:r>
            <a:r>
              <a:rPr sz="1050" b="1" dirty="0">
                <a:latin typeface="Times New Roman"/>
                <a:cs typeface="Times New Roman"/>
              </a:rPr>
              <a:t> </a:t>
            </a:r>
            <a:r>
              <a:rPr sz="1050" dirty="0">
                <a:latin typeface="MS PGothic"/>
                <a:cs typeface="MS PGothic"/>
              </a:rPr>
              <a:t>）</a:t>
            </a:r>
          </a:p>
          <a:p>
            <a:pPr marL="12700">
              <a:lnSpc>
                <a:spcPct val="100000"/>
              </a:lnSpc>
              <a:spcBef>
                <a:spcPts val="540"/>
              </a:spcBef>
              <a:tabLst>
                <a:tab pos="1797685" algn="l"/>
              </a:tabLst>
            </a:pPr>
            <a:r>
              <a:rPr sz="1050" spc="-10" dirty="0">
                <a:latin typeface="MS PGothic"/>
                <a:cs typeface="MS PGothic"/>
              </a:rPr>
              <a:t>□発電機を持参す</a:t>
            </a:r>
            <a:r>
              <a:rPr sz="1050" spc="-50" dirty="0">
                <a:latin typeface="MS PGothic"/>
                <a:cs typeface="MS PGothic"/>
              </a:rPr>
              <a:t>る</a:t>
            </a:r>
            <a:r>
              <a:rPr sz="1050" dirty="0">
                <a:latin typeface="MS PGothic"/>
                <a:cs typeface="MS PGothic"/>
              </a:rPr>
              <a:t>	台</a:t>
            </a:r>
            <a:r>
              <a:rPr sz="1050" spc="395" dirty="0">
                <a:latin typeface="MS PGothic"/>
                <a:cs typeface="MS PGothic"/>
              </a:rPr>
              <a:t> </a:t>
            </a:r>
            <a:r>
              <a:rPr sz="1050" dirty="0">
                <a:latin typeface="MS PGothic"/>
                <a:cs typeface="MS PGothic"/>
              </a:rPr>
              <a:t>（持参する</a:t>
            </a:r>
            <a:r>
              <a:rPr sz="1050" spc="-15" dirty="0">
                <a:latin typeface="MS PGothic"/>
                <a:cs typeface="MS PGothic"/>
              </a:rPr>
              <a:t>場</a:t>
            </a:r>
            <a:r>
              <a:rPr sz="1050" dirty="0">
                <a:latin typeface="MS PGothic"/>
                <a:cs typeface="MS PGothic"/>
              </a:rPr>
              <a:t>合</a:t>
            </a:r>
            <a:r>
              <a:rPr sz="1050" spc="-15" dirty="0">
                <a:latin typeface="MS PGothic"/>
                <a:cs typeface="MS PGothic"/>
              </a:rPr>
              <a:t>は</a:t>
            </a:r>
            <a:r>
              <a:rPr sz="1050" dirty="0">
                <a:latin typeface="MS PGothic"/>
                <a:cs typeface="MS PGothic"/>
              </a:rPr>
              <a:t>必ずご記入く</a:t>
            </a:r>
            <a:r>
              <a:rPr sz="1050" spc="-10" dirty="0">
                <a:latin typeface="MS PGothic"/>
                <a:cs typeface="MS PGothic"/>
              </a:rPr>
              <a:t>だ</a:t>
            </a:r>
            <a:r>
              <a:rPr sz="1050" dirty="0">
                <a:latin typeface="MS PGothic"/>
                <a:cs typeface="MS PGothic"/>
              </a:rPr>
              <a:t>さい</a:t>
            </a:r>
            <a:r>
              <a:rPr sz="1050" spc="-50" dirty="0">
                <a:latin typeface="MS PGothic"/>
                <a:cs typeface="MS PGothic"/>
              </a:rPr>
              <a:t>）</a:t>
            </a:r>
            <a:endParaRPr sz="1050" dirty="0">
              <a:latin typeface="MS PGothic"/>
              <a:cs typeface="MS PGothic"/>
            </a:endParaRPr>
          </a:p>
          <a:p>
            <a:pPr>
              <a:lnSpc>
                <a:spcPct val="100000"/>
              </a:lnSpc>
              <a:spcBef>
                <a:spcPts val="455"/>
              </a:spcBef>
            </a:pPr>
            <a:endParaRPr sz="1050" dirty="0">
              <a:latin typeface="MS PGothic"/>
              <a:cs typeface="MS PGothic"/>
            </a:endParaRPr>
          </a:p>
          <a:p>
            <a:pPr marL="145415" marR="5080" indent="-133350">
              <a:lnSpc>
                <a:spcPct val="142900"/>
              </a:lnSpc>
              <a:spcBef>
                <a:spcPts val="5"/>
              </a:spcBef>
            </a:pPr>
            <a:r>
              <a:rPr sz="1050" spc="-20" dirty="0">
                <a:latin typeface="MS PGothic"/>
                <a:cs typeface="MS PGothic"/>
              </a:rPr>
              <a:t>※借用備品の変更は、後日案内にも記載しますが、出店者説明会</a:t>
            </a:r>
            <a:r>
              <a:rPr sz="1050" dirty="0">
                <a:latin typeface="MS PGothic"/>
                <a:cs typeface="MS PGothic"/>
              </a:rPr>
              <a:t>（</a:t>
            </a:r>
            <a:r>
              <a:rPr sz="1050" spc="-25" dirty="0">
                <a:latin typeface="MS PGothic"/>
                <a:cs typeface="MS PGothic"/>
              </a:rPr>
              <a:t>開催日から約 </a:t>
            </a:r>
            <a:r>
              <a:rPr sz="1050" dirty="0">
                <a:latin typeface="MS PGothic"/>
                <a:cs typeface="MS PGothic"/>
              </a:rPr>
              <a:t>10</a:t>
            </a:r>
            <a:r>
              <a:rPr sz="1050" spc="-20" dirty="0">
                <a:latin typeface="MS PGothic"/>
                <a:cs typeface="MS PGothic"/>
              </a:rPr>
              <a:t> 日前</a:t>
            </a:r>
            <a:r>
              <a:rPr sz="1050" dirty="0">
                <a:latin typeface="MS PGothic"/>
                <a:cs typeface="MS PGothic"/>
              </a:rPr>
              <a:t>）</a:t>
            </a:r>
            <a:r>
              <a:rPr sz="1050" spc="-20" dirty="0">
                <a:latin typeface="MS PGothic"/>
                <a:cs typeface="MS PGothic"/>
              </a:rPr>
              <a:t>の前日までです。</a:t>
            </a:r>
            <a:r>
              <a:rPr sz="1050" spc="-25" dirty="0">
                <a:latin typeface="MS PGothic"/>
                <a:cs typeface="MS PGothic"/>
              </a:rPr>
              <a:t>それ以降は受付できませんので、開催日２週間前には確定するようにしてください。</a:t>
            </a:r>
            <a:endParaRPr sz="1050" dirty="0">
              <a:latin typeface="MS PGothic"/>
              <a:cs typeface="MS PGothic"/>
            </a:endParaRPr>
          </a:p>
        </p:txBody>
      </p:sp>
      <p:sp>
        <p:nvSpPr>
          <p:cNvPr id="12" name="object 12"/>
          <p:cNvSpPr txBox="1"/>
          <p:nvPr/>
        </p:nvSpPr>
        <p:spPr>
          <a:xfrm>
            <a:off x="637002" y="177157"/>
            <a:ext cx="1533525" cy="342900"/>
          </a:xfrm>
          <a:prstGeom prst="rect">
            <a:avLst/>
          </a:prstGeom>
          <a:solidFill>
            <a:srgbClr val="333333"/>
          </a:solidFill>
          <a:ln w="9525">
            <a:solidFill>
              <a:srgbClr val="000000"/>
            </a:solidFill>
          </a:ln>
        </p:spPr>
        <p:txBody>
          <a:bodyPr vert="horz" wrap="square" lIns="0" tIns="83820" rIns="0" bIns="0" rtlCol="0">
            <a:spAutoFit/>
          </a:bodyPr>
          <a:lstStyle/>
          <a:p>
            <a:pPr marL="374650">
              <a:lnSpc>
                <a:spcPct val="100000"/>
              </a:lnSpc>
              <a:spcBef>
                <a:spcPts val="660"/>
              </a:spcBef>
            </a:pPr>
            <a:r>
              <a:rPr sz="1100" spc="-20" dirty="0">
                <a:solidFill>
                  <a:srgbClr val="FFFFFF"/>
                </a:solidFill>
                <a:latin typeface="MS PGothic"/>
                <a:cs typeface="MS PGothic"/>
              </a:rPr>
              <a:t>三条マルシェ</a:t>
            </a:r>
            <a:endParaRPr sz="1100" dirty="0">
              <a:latin typeface="MS PGothic"/>
              <a:cs typeface="MS PGothic"/>
            </a:endParaRPr>
          </a:p>
        </p:txBody>
      </p:sp>
      <p:sp>
        <p:nvSpPr>
          <p:cNvPr id="14" name="object 14"/>
          <p:cNvSpPr txBox="1"/>
          <p:nvPr/>
        </p:nvSpPr>
        <p:spPr>
          <a:xfrm>
            <a:off x="5976992" y="170141"/>
            <a:ext cx="1145540" cy="631190"/>
          </a:xfrm>
          <a:prstGeom prst="rect">
            <a:avLst/>
          </a:prstGeom>
        </p:spPr>
        <p:txBody>
          <a:bodyPr vert="horz" wrap="square" lIns="0" tIns="12700" rIns="0" bIns="0" rtlCol="0">
            <a:spAutoFit/>
          </a:bodyPr>
          <a:lstStyle/>
          <a:p>
            <a:pPr marL="12700">
              <a:lnSpc>
                <a:spcPct val="100000"/>
              </a:lnSpc>
              <a:spcBef>
                <a:spcPts val="100"/>
              </a:spcBef>
              <a:tabLst>
                <a:tab pos="469265" algn="l"/>
              </a:tabLst>
            </a:pPr>
            <a:r>
              <a:rPr sz="1200" dirty="0">
                <a:latin typeface="MS PGothic"/>
                <a:cs typeface="MS PGothic"/>
              </a:rPr>
              <a:t>提</a:t>
            </a:r>
            <a:r>
              <a:rPr sz="1200" spc="-50" dirty="0">
                <a:latin typeface="MS PGothic"/>
                <a:cs typeface="MS PGothic"/>
              </a:rPr>
              <a:t>出</a:t>
            </a:r>
            <a:r>
              <a:rPr sz="1200" dirty="0">
                <a:latin typeface="MS PGothic"/>
                <a:cs typeface="MS PGothic"/>
              </a:rPr>
              <a:t>	</a:t>
            </a:r>
            <a:r>
              <a:rPr sz="1200" spc="160" dirty="0">
                <a:latin typeface="MS PGothic"/>
                <a:cs typeface="MS PGothic"/>
              </a:rPr>
              <a:t>１</a:t>
            </a:r>
            <a:r>
              <a:rPr sz="1200" spc="160" dirty="0">
                <a:latin typeface="Cambria"/>
                <a:cs typeface="Cambria"/>
              </a:rPr>
              <a:t>/</a:t>
            </a:r>
            <a:r>
              <a:rPr sz="1200" spc="160" dirty="0">
                <a:latin typeface="MS PGothic"/>
                <a:cs typeface="MS PGothic"/>
              </a:rPr>
              <a:t>６</a:t>
            </a:r>
            <a:r>
              <a:rPr sz="1200" dirty="0">
                <a:latin typeface="MS PGothic"/>
                <a:cs typeface="MS PGothic"/>
              </a:rPr>
              <a:t>枚</a:t>
            </a:r>
            <a:r>
              <a:rPr sz="1200" spc="-50" dirty="0">
                <a:latin typeface="MS PGothic"/>
                <a:cs typeface="MS PGothic"/>
              </a:rPr>
              <a:t>目</a:t>
            </a:r>
            <a:endParaRPr sz="1200" dirty="0">
              <a:latin typeface="MS PGothic"/>
              <a:cs typeface="MS PGothic"/>
            </a:endParaRPr>
          </a:p>
          <a:p>
            <a:pPr>
              <a:lnSpc>
                <a:spcPct val="100000"/>
              </a:lnSpc>
              <a:spcBef>
                <a:spcPts val="110"/>
              </a:spcBef>
            </a:pPr>
            <a:endParaRPr sz="1200" dirty="0">
              <a:latin typeface="MS PGothic"/>
              <a:cs typeface="MS PGothic"/>
            </a:endParaRPr>
          </a:p>
          <a:p>
            <a:pPr marL="86995">
              <a:lnSpc>
                <a:spcPct val="100000"/>
              </a:lnSpc>
              <a:tabLst>
                <a:tab pos="533400" algn="l"/>
              </a:tabLst>
            </a:pPr>
            <a:r>
              <a:rPr sz="1400" spc="-50" dirty="0">
                <a:latin typeface="MS Gothic"/>
                <a:cs typeface="MS Gothic"/>
              </a:rPr>
              <a:t>月</a:t>
            </a:r>
            <a:r>
              <a:rPr sz="1400" dirty="0">
                <a:latin typeface="MS Gothic"/>
                <a:cs typeface="MS Gothic"/>
              </a:rPr>
              <a:t>	日</a:t>
            </a:r>
            <a:r>
              <a:rPr sz="1100" spc="-15" dirty="0">
                <a:latin typeface="MS Gothic"/>
                <a:cs typeface="MS Gothic"/>
              </a:rPr>
              <a:t>開</a:t>
            </a:r>
            <a:r>
              <a:rPr sz="1100" dirty="0">
                <a:latin typeface="MS Gothic"/>
                <a:cs typeface="MS Gothic"/>
              </a:rPr>
              <a:t>催</a:t>
            </a:r>
            <a:r>
              <a:rPr sz="1100" spc="-50" dirty="0">
                <a:latin typeface="MS Gothic"/>
                <a:cs typeface="MS Gothic"/>
              </a:rPr>
              <a:t>分</a:t>
            </a:r>
            <a:endParaRPr sz="1100" dirty="0">
              <a:latin typeface="MS Gothic"/>
              <a:cs typeface="MS Gothic"/>
            </a:endParaRPr>
          </a:p>
        </p:txBody>
      </p:sp>
      <p:sp>
        <p:nvSpPr>
          <p:cNvPr id="15" name="object 15"/>
          <p:cNvSpPr txBox="1"/>
          <p:nvPr/>
        </p:nvSpPr>
        <p:spPr>
          <a:xfrm>
            <a:off x="2433654" y="223099"/>
            <a:ext cx="2381885" cy="299720"/>
          </a:xfrm>
          <a:prstGeom prst="rect">
            <a:avLst/>
          </a:prstGeom>
        </p:spPr>
        <p:txBody>
          <a:bodyPr vert="horz" wrap="square" lIns="0" tIns="12700" rIns="0" bIns="0" rtlCol="0">
            <a:spAutoFit/>
          </a:bodyPr>
          <a:lstStyle/>
          <a:p>
            <a:pPr marL="12700">
              <a:lnSpc>
                <a:spcPct val="100000"/>
              </a:lnSpc>
              <a:spcBef>
                <a:spcPts val="100"/>
              </a:spcBef>
              <a:tabLst>
                <a:tab pos="1226820" algn="l"/>
              </a:tabLst>
            </a:pPr>
            <a:r>
              <a:rPr sz="1800" dirty="0" err="1">
                <a:latin typeface="MS PGothic"/>
                <a:cs typeface="MS PGothic"/>
              </a:rPr>
              <a:t>令和</a:t>
            </a:r>
            <a:r>
              <a:rPr lang="ja-JP" altLang="en-US" spc="-80" dirty="0">
                <a:latin typeface="MS PGothic"/>
                <a:cs typeface="MS PGothic"/>
              </a:rPr>
              <a:t>８</a:t>
            </a:r>
            <a:r>
              <a:rPr sz="1800" dirty="0" err="1">
                <a:latin typeface="MS PGothic"/>
                <a:cs typeface="MS PGothic"/>
              </a:rPr>
              <a:t>年</a:t>
            </a:r>
            <a:r>
              <a:rPr sz="1800" spc="-50" dirty="0" err="1">
                <a:latin typeface="MS PGothic"/>
                <a:cs typeface="MS PGothic"/>
              </a:rPr>
              <a:t>度</a:t>
            </a:r>
            <a:r>
              <a:rPr sz="1800" dirty="0">
                <a:latin typeface="MS PGothic"/>
                <a:cs typeface="MS PGothic"/>
              </a:rPr>
              <a:t>	</a:t>
            </a:r>
            <a:r>
              <a:rPr sz="1800" spc="-15" dirty="0">
                <a:latin typeface="MS PGothic"/>
                <a:cs typeface="MS PGothic"/>
              </a:rPr>
              <a:t>出</a:t>
            </a:r>
            <a:r>
              <a:rPr sz="1800" dirty="0">
                <a:latin typeface="MS PGothic"/>
                <a:cs typeface="MS PGothic"/>
              </a:rPr>
              <a:t>店申込</a:t>
            </a:r>
            <a:r>
              <a:rPr sz="1800" spc="-50" dirty="0">
                <a:latin typeface="MS PGothic"/>
                <a:cs typeface="MS PGothic"/>
              </a:rPr>
              <a:t>書</a:t>
            </a:r>
            <a:endParaRPr sz="1800" dirty="0">
              <a:latin typeface="MS PGothic"/>
              <a:cs typeface="MS PGothic"/>
            </a:endParaRPr>
          </a:p>
        </p:txBody>
      </p:sp>
      <p:sp>
        <p:nvSpPr>
          <p:cNvPr id="16" name="テキスト ボックス 15">
            <a:extLst>
              <a:ext uri="{FF2B5EF4-FFF2-40B4-BE49-F238E27FC236}">
                <a16:creationId xmlns:a16="http://schemas.microsoft.com/office/drawing/2014/main" id="{A7FFF044-7586-B2DC-EB7A-D5EBF9C8710D}"/>
              </a:ext>
            </a:extLst>
          </p:cNvPr>
          <p:cNvSpPr txBox="1"/>
          <p:nvPr/>
        </p:nvSpPr>
        <p:spPr>
          <a:xfrm>
            <a:off x="5849042" y="160157"/>
            <a:ext cx="1405053" cy="615128"/>
          </a:xfrm>
          <a:prstGeom prst="rect">
            <a:avLst/>
          </a:prstGeom>
          <a:noFill/>
          <a:ln>
            <a:solidFill>
              <a:schemeClr val="tx1"/>
            </a:solidFill>
          </a:ln>
        </p:spPr>
        <p:txBody>
          <a:bodyPr wrap="square" rtlCol="0">
            <a:spAutoFit/>
          </a:bodyPr>
          <a:lstStyle/>
          <a:p>
            <a:endParaRPr kumimoji="1" lang="ja-JP" altLang="en-US" dirty="0"/>
          </a:p>
        </p:txBody>
      </p:sp>
      <p:cxnSp>
        <p:nvCxnSpPr>
          <p:cNvPr id="18" name="直線コネクタ 17">
            <a:extLst>
              <a:ext uri="{FF2B5EF4-FFF2-40B4-BE49-F238E27FC236}">
                <a16:creationId xmlns:a16="http://schemas.microsoft.com/office/drawing/2014/main" id="{BF910103-9D8C-D6BA-7AF0-4F6A44BF0B9E}"/>
              </a:ext>
            </a:extLst>
          </p:cNvPr>
          <p:cNvCxnSpPr>
            <a:stCxn id="16" idx="1"/>
            <a:endCxn id="16" idx="3"/>
          </p:cNvCxnSpPr>
          <p:nvPr/>
        </p:nvCxnSpPr>
        <p:spPr>
          <a:xfrm>
            <a:off x="5849042" y="467721"/>
            <a:ext cx="1405053" cy="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74623" y="453644"/>
            <a:ext cx="6313805" cy="9127242"/>
          </a:xfrm>
          <a:prstGeom prst="rect">
            <a:avLst/>
          </a:prstGeom>
        </p:spPr>
        <p:txBody>
          <a:bodyPr vert="horz" wrap="square" lIns="0" tIns="116205" rIns="0" bIns="0" rtlCol="0">
            <a:spAutoFit/>
          </a:bodyPr>
          <a:lstStyle/>
          <a:p>
            <a:pPr marL="204470" indent="-153670">
              <a:lnSpc>
                <a:spcPct val="100000"/>
              </a:lnSpc>
              <a:spcBef>
                <a:spcPts val="915"/>
              </a:spcBef>
              <a:buSzPct val="91666"/>
              <a:buChar char="■"/>
              <a:tabLst>
                <a:tab pos="204470" algn="l"/>
              </a:tabLst>
            </a:pPr>
            <a:r>
              <a:rPr sz="1200" spc="-25" dirty="0">
                <a:latin typeface="MS PGothic"/>
                <a:cs typeface="MS PGothic"/>
              </a:rPr>
              <a:t>注意</a:t>
            </a:r>
            <a:endParaRPr sz="1200" dirty="0">
              <a:latin typeface="MS PGothic"/>
              <a:cs typeface="MS PGothic"/>
            </a:endParaRPr>
          </a:p>
          <a:p>
            <a:pPr marL="12700">
              <a:lnSpc>
                <a:spcPct val="100000"/>
              </a:lnSpc>
              <a:spcBef>
                <a:spcPts val="815"/>
              </a:spcBef>
            </a:pPr>
            <a:r>
              <a:rPr sz="1200" spc="-30" dirty="0">
                <a:latin typeface="MS PGothic"/>
                <a:cs typeface="MS PGothic"/>
              </a:rPr>
              <a:t>・この出店申込書は受付用です。</a:t>
            </a:r>
            <a:endParaRPr sz="1200" dirty="0">
              <a:latin typeface="MS PGothic"/>
              <a:cs typeface="MS PGothic"/>
            </a:endParaRPr>
          </a:p>
          <a:p>
            <a:pPr marL="88900" marR="8255" indent="-76200">
              <a:lnSpc>
                <a:spcPct val="187500"/>
              </a:lnSpc>
            </a:pPr>
            <a:r>
              <a:rPr sz="1200" spc="-25" dirty="0">
                <a:latin typeface="MS PGothic"/>
                <a:cs typeface="MS PGothic"/>
              </a:rPr>
              <a:t>・全５枚、または６枚で受付します。６枚目は飲食物販売者が対象。申込書右上の枚数を参照くださ</a:t>
            </a:r>
            <a:r>
              <a:rPr sz="1200" spc="-30" dirty="0">
                <a:latin typeface="MS PGothic"/>
                <a:cs typeface="MS PGothic"/>
              </a:rPr>
              <a:t>い。</a:t>
            </a:r>
            <a:endParaRPr sz="1200" dirty="0">
              <a:latin typeface="MS PGothic"/>
              <a:cs typeface="MS PGothic"/>
            </a:endParaRPr>
          </a:p>
          <a:p>
            <a:pPr marL="88900" marR="5080" indent="-76200">
              <a:lnSpc>
                <a:spcPct val="187500"/>
              </a:lnSpc>
            </a:pPr>
            <a:r>
              <a:rPr sz="1200" spc="5" dirty="0">
                <a:latin typeface="MS PGothic"/>
                <a:cs typeface="MS PGothic"/>
              </a:rPr>
              <a:t>・「『</a:t>
            </a:r>
            <a:r>
              <a:rPr sz="1200" spc="5" dirty="0" err="1">
                <a:latin typeface="MS PGothic"/>
                <a:cs typeface="MS PGothic"/>
              </a:rPr>
              <a:t>三条マルシェ』出店要項</a:t>
            </a:r>
            <a:r>
              <a:rPr sz="1200" spc="5" dirty="0">
                <a:latin typeface="MS PGothic"/>
                <a:cs typeface="MS PGothic"/>
              </a:rPr>
              <a:t> </a:t>
            </a:r>
            <a:r>
              <a:rPr sz="1200" spc="5" dirty="0" err="1">
                <a:latin typeface="MS PGothic"/>
                <a:cs typeface="MS PGothic"/>
              </a:rPr>
              <a:t>令和</a:t>
            </a:r>
            <a:r>
              <a:rPr lang="ja-JP" altLang="en-US" sz="1200" spc="5" dirty="0">
                <a:latin typeface="MS PGothic"/>
                <a:cs typeface="MS PGothic"/>
              </a:rPr>
              <a:t>７</a:t>
            </a:r>
            <a:r>
              <a:rPr sz="1200" spc="5" dirty="0">
                <a:latin typeface="MS PGothic"/>
                <a:cs typeface="MS PGothic"/>
              </a:rPr>
              <a:t>年２月</a:t>
            </a:r>
            <a:r>
              <a:rPr lang="ja-JP" altLang="en-US" sz="1200" spc="5" dirty="0">
                <a:latin typeface="MS PGothic"/>
                <a:cs typeface="MS PGothic"/>
              </a:rPr>
              <a:t>１０</a:t>
            </a:r>
            <a:r>
              <a:rPr sz="1200" spc="-10" dirty="0" err="1">
                <a:latin typeface="MS PGothic"/>
                <a:cs typeface="MS PGothic"/>
              </a:rPr>
              <a:t>日改訂版」を確認し、開催趣旨及び内容に同意の上</a:t>
            </a:r>
            <a:r>
              <a:rPr sz="1200" spc="-30" dirty="0" err="1">
                <a:latin typeface="MS PGothic"/>
                <a:cs typeface="MS PGothic"/>
              </a:rPr>
              <a:t>でお申し込みください</a:t>
            </a:r>
            <a:r>
              <a:rPr sz="1200" spc="-30" dirty="0">
                <a:latin typeface="MS PGothic"/>
                <a:cs typeface="MS PGothic"/>
              </a:rPr>
              <a:t>。</a:t>
            </a:r>
            <a:endParaRPr sz="1200" dirty="0">
              <a:latin typeface="MS PGothic"/>
              <a:cs typeface="MS PGothic"/>
            </a:endParaRPr>
          </a:p>
          <a:p>
            <a:pPr marL="88900" marR="5080">
              <a:lnSpc>
                <a:spcPct val="187500"/>
              </a:lnSpc>
            </a:pPr>
            <a:r>
              <a:rPr sz="1200" spc="-35" dirty="0">
                <a:latin typeface="MS PGothic"/>
                <a:cs typeface="MS PGothic"/>
              </a:rPr>
              <a:t>会場の規模等に応じて選考外とさせていただく場合がございます。出店可否につきましては、後日</a:t>
            </a:r>
            <a:r>
              <a:rPr sz="1200" spc="-30" dirty="0">
                <a:latin typeface="MS PGothic"/>
                <a:cs typeface="MS PGothic"/>
              </a:rPr>
              <a:t>三条マルシェ実行委員会から通知いたします。</a:t>
            </a:r>
            <a:endParaRPr sz="1200" dirty="0">
              <a:latin typeface="MS PGothic"/>
              <a:cs typeface="MS PGothic"/>
            </a:endParaRPr>
          </a:p>
          <a:p>
            <a:pPr marL="88900" marR="368935">
              <a:lnSpc>
                <a:spcPct val="187500"/>
              </a:lnSpc>
              <a:spcBef>
                <a:spcPts val="5"/>
              </a:spcBef>
            </a:pPr>
            <a:r>
              <a:rPr sz="1200" spc="-35" dirty="0">
                <a:latin typeface="MS PGothic"/>
                <a:cs typeface="MS PGothic"/>
              </a:rPr>
              <a:t>また、お断りさせていただいた際の理由についてはお答えできかねますのでご了承ください。</a:t>
            </a:r>
            <a:r>
              <a:rPr sz="1200" spc="-30" dirty="0">
                <a:latin typeface="MS PGothic"/>
                <a:cs typeface="MS PGothic"/>
              </a:rPr>
              <a:t>出店が許可された場合は、後日開催する出店者説明会に必ずご出席ください。</a:t>
            </a:r>
            <a:endParaRPr sz="1200" dirty="0">
              <a:latin typeface="MS PGothic"/>
              <a:cs typeface="MS PGothic"/>
            </a:endParaRPr>
          </a:p>
          <a:p>
            <a:pPr marL="50800" marR="9525">
              <a:lnSpc>
                <a:spcPct val="187500"/>
              </a:lnSpc>
            </a:pPr>
            <a:r>
              <a:rPr sz="1200" spc="-15" dirty="0">
                <a:latin typeface="MS PGothic"/>
                <a:cs typeface="MS PGothic"/>
              </a:rPr>
              <a:t>・申込み後にキャンセルされますと、キャンセル料が発生する場合があります。必ず事務局までご</a:t>
            </a:r>
            <a:r>
              <a:rPr sz="1200" spc="-30" dirty="0">
                <a:latin typeface="MS PGothic"/>
                <a:cs typeface="MS PGothic"/>
              </a:rPr>
              <a:t>連絡ください。</a:t>
            </a:r>
            <a:endParaRPr sz="1200" dirty="0">
              <a:latin typeface="MS PGothic"/>
              <a:cs typeface="MS PGothic"/>
            </a:endParaRPr>
          </a:p>
          <a:p>
            <a:pPr marL="50800">
              <a:lnSpc>
                <a:spcPct val="100000"/>
              </a:lnSpc>
              <a:spcBef>
                <a:spcPts val="1260"/>
              </a:spcBef>
            </a:pPr>
            <a:r>
              <a:rPr sz="1200" spc="-35" dirty="0">
                <a:latin typeface="MS PGothic"/>
                <a:cs typeface="MS PGothic"/>
              </a:rPr>
              <a:t>・出店内容及び連絡先など変更事項が発生した場合、速やかに事務局までご連絡ください。</a:t>
            </a:r>
            <a:endParaRPr sz="1200" dirty="0">
              <a:latin typeface="MS PGothic"/>
              <a:cs typeface="MS PGothic"/>
            </a:endParaRPr>
          </a:p>
          <a:p>
            <a:pPr marL="88900" marR="8255" indent="-76200">
              <a:lnSpc>
                <a:spcPts val="2700"/>
              </a:lnSpc>
              <a:spcBef>
                <a:spcPts val="300"/>
              </a:spcBef>
            </a:pPr>
            <a:r>
              <a:rPr sz="1200" spc="-5" dirty="0">
                <a:latin typeface="MS PGothic"/>
                <a:cs typeface="MS PGothic"/>
              </a:rPr>
              <a:t>・三条マルシェは参加者全員の協力のもと運営されています。設営、撤収作業などにご協力くださ</a:t>
            </a:r>
            <a:r>
              <a:rPr sz="1200" spc="-35" dirty="0">
                <a:latin typeface="MS PGothic"/>
                <a:cs typeface="MS PGothic"/>
              </a:rPr>
              <a:t>い。出店者都合による参加不可の場合、別途協力金をご負担いただきますのでご了承ください。</a:t>
            </a:r>
            <a:endParaRPr sz="1200" dirty="0">
              <a:latin typeface="MS PGothic"/>
              <a:cs typeface="MS PGothic"/>
            </a:endParaRPr>
          </a:p>
          <a:p>
            <a:pPr marL="88900" marR="6985" indent="-76200">
              <a:lnSpc>
                <a:spcPts val="2700"/>
              </a:lnSpc>
            </a:pPr>
            <a:r>
              <a:rPr sz="1200" spc="-20" dirty="0">
                <a:latin typeface="MS PGothic"/>
                <a:cs typeface="MS PGothic"/>
              </a:rPr>
              <a:t>・「三条マルシェ」の申込書は更新される場合がありますので、その都度ＨＰからダウンロードしてい</a:t>
            </a:r>
            <a:r>
              <a:rPr sz="1200" spc="-30" dirty="0">
                <a:latin typeface="MS PGothic"/>
                <a:cs typeface="MS PGothic"/>
              </a:rPr>
              <a:t>ただくようお願いいたします。</a:t>
            </a:r>
            <a:endParaRPr sz="1200" dirty="0">
              <a:latin typeface="MS PGothic"/>
              <a:cs typeface="MS PGothic"/>
            </a:endParaRPr>
          </a:p>
          <a:p>
            <a:pPr>
              <a:lnSpc>
                <a:spcPct val="100000"/>
              </a:lnSpc>
              <a:spcBef>
                <a:spcPts val="969"/>
              </a:spcBef>
            </a:pPr>
            <a:endParaRPr sz="1200" dirty="0">
              <a:latin typeface="MS PGothic"/>
              <a:cs typeface="MS PGothic"/>
            </a:endParaRPr>
          </a:p>
          <a:p>
            <a:pPr marL="12700">
              <a:lnSpc>
                <a:spcPct val="100000"/>
              </a:lnSpc>
              <a:spcBef>
                <a:spcPts val="5"/>
              </a:spcBef>
            </a:pPr>
            <a:r>
              <a:rPr sz="1200" dirty="0">
                <a:latin typeface="MS PGothic"/>
                <a:cs typeface="MS PGothic"/>
              </a:rPr>
              <a:t>～</a:t>
            </a:r>
            <a:r>
              <a:rPr sz="1200" spc="-20" dirty="0">
                <a:latin typeface="MS PGothic"/>
                <a:cs typeface="MS PGothic"/>
              </a:rPr>
              <a:t>飲食・食品販売での出店の皆さま</a:t>
            </a:r>
            <a:r>
              <a:rPr sz="1200" spc="-50" dirty="0">
                <a:latin typeface="MS PGothic"/>
                <a:cs typeface="MS PGothic"/>
              </a:rPr>
              <a:t>～</a:t>
            </a:r>
            <a:endParaRPr sz="1200" dirty="0">
              <a:latin typeface="MS PGothic"/>
              <a:cs typeface="MS PGothic"/>
            </a:endParaRPr>
          </a:p>
          <a:p>
            <a:pPr marL="12700">
              <a:lnSpc>
                <a:spcPct val="100000"/>
              </a:lnSpc>
              <a:spcBef>
                <a:spcPts val="1260"/>
              </a:spcBef>
            </a:pPr>
            <a:r>
              <a:rPr sz="1200" spc="-30" dirty="0">
                <a:latin typeface="MS PGothic"/>
                <a:cs typeface="MS PGothic"/>
              </a:rPr>
              <a:t>・保健所への臨時衛生許可申請は事務局が取りまとめて行います。</a:t>
            </a:r>
            <a:endParaRPr sz="1200" dirty="0">
              <a:latin typeface="MS PGothic"/>
              <a:cs typeface="MS PGothic"/>
            </a:endParaRPr>
          </a:p>
          <a:p>
            <a:pPr marL="88900">
              <a:lnSpc>
                <a:spcPct val="100000"/>
              </a:lnSpc>
              <a:spcBef>
                <a:spcPts val="1260"/>
              </a:spcBef>
            </a:pPr>
            <a:r>
              <a:rPr sz="1200" spc="-35" dirty="0">
                <a:latin typeface="MS PGothic"/>
                <a:cs typeface="MS PGothic"/>
              </a:rPr>
              <a:t>出店申込書内にある、販売計画をご記入くださいますようお願いいたします。</a:t>
            </a:r>
            <a:endParaRPr sz="1200" dirty="0">
              <a:latin typeface="MS PGothic"/>
              <a:cs typeface="MS PGothic"/>
            </a:endParaRPr>
          </a:p>
          <a:p>
            <a:pPr marL="79375" marR="6350">
              <a:lnSpc>
                <a:spcPct val="187500"/>
              </a:lnSpc>
            </a:pPr>
            <a:r>
              <a:rPr sz="1200" spc="-30" dirty="0">
                <a:latin typeface="MS PGothic"/>
                <a:cs typeface="MS PGothic"/>
              </a:rPr>
              <a:t>他、従事者名簿の調理者欄は申請時に必要な情報となりますので、当日会場にて調理される方に必ず印を入れてださい。</a:t>
            </a:r>
            <a:endParaRPr sz="1200" dirty="0">
              <a:latin typeface="MS PGothic"/>
              <a:cs typeface="MS PGothic"/>
            </a:endParaRPr>
          </a:p>
          <a:p>
            <a:pPr marL="88900" marR="12700" indent="-76200">
              <a:lnSpc>
                <a:spcPct val="187500"/>
              </a:lnSpc>
            </a:pPr>
            <a:r>
              <a:rPr sz="1200" spc="-15" dirty="0">
                <a:latin typeface="MS PGothic"/>
                <a:cs typeface="MS PGothic"/>
              </a:rPr>
              <a:t>※キッチンカーおよび食品販売の出店につきましても、会場内の出店把握に努めるため、頂戴して</a:t>
            </a:r>
            <a:r>
              <a:rPr sz="1200" spc="-30" dirty="0">
                <a:latin typeface="MS PGothic"/>
                <a:cs typeface="MS PGothic"/>
              </a:rPr>
              <a:t>おります。ご了承ください。・</a:t>
            </a:r>
            <a:r>
              <a:rPr sz="1200" spc="-10" dirty="0">
                <a:latin typeface="MS PGothic"/>
                <a:cs typeface="MS PGothic"/>
              </a:rPr>
              <a:t>（</a:t>
            </a:r>
            <a:r>
              <a:rPr sz="1200" spc="-20" dirty="0">
                <a:latin typeface="MS PGothic"/>
                <a:cs typeface="MS PGothic"/>
              </a:rPr>
              <a:t>飲食出店のみ</a:t>
            </a:r>
            <a:r>
              <a:rPr sz="1200" spc="-10" dirty="0">
                <a:latin typeface="MS PGothic"/>
                <a:cs typeface="MS PGothic"/>
              </a:rPr>
              <a:t>）</a:t>
            </a:r>
            <a:r>
              <a:rPr sz="1200" spc="-30" dirty="0">
                <a:latin typeface="MS PGothic"/>
                <a:cs typeface="MS PGothic"/>
              </a:rPr>
              <a:t>当日はブルーシートを敷き、調理をしてください。</a:t>
            </a:r>
            <a:endParaRPr sz="1200" dirty="0">
              <a:latin typeface="MS PGothic"/>
              <a:cs typeface="MS PGothic"/>
            </a:endParaRPr>
          </a:p>
          <a:p>
            <a:pPr marL="113030">
              <a:lnSpc>
                <a:spcPct val="100000"/>
              </a:lnSpc>
              <a:spcBef>
                <a:spcPts val="1260"/>
              </a:spcBef>
            </a:pPr>
            <a:r>
              <a:rPr sz="1200" spc="-30" dirty="0">
                <a:latin typeface="MS PGothic"/>
                <a:cs typeface="MS PGothic"/>
              </a:rPr>
              <a:t>仕込みや下処理は当日出店前に行い、会場内では切る、こねる等の下処理をしないでください。</a:t>
            </a:r>
            <a:endParaRPr sz="1200" dirty="0">
              <a:latin typeface="MS PGothic"/>
              <a:cs typeface="MS PGothic"/>
            </a:endParaRPr>
          </a:p>
          <a:p>
            <a:pPr marL="12700">
              <a:lnSpc>
                <a:spcPct val="100000"/>
              </a:lnSpc>
              <a:spcBef>
                <a:spcPts val="1260"/>
              </a:spcBef>
            </a:pPr>
            <a:r>
              <a:rPr sz="1200" spc="-10" dirty="0">
                <a:latin typeface="MS PGothic"/>
                <a:cs typeface="MS PGothic"/>
              </a:rPr>
              <a:t>※詳細は「『</a:t>
            </a:r>
            <a:r>
              <a:rPr sz="1200" spc="-10" dirty="0" err="1">
                <a:latin typeface="MS PGothic"/>
                <a:cs typeface="MS PGothic"/>
              </a:rPr>
              <a:t>三条マルシェ』出店要項</a:t>
            </a:r>
            <a:r>
              <a:rPr sz="1200" spc="-10" dirty="0">
                <a:latin typeface="MS PGothic"/>
                <a:cs typeface="MS PGothic"/>
              </a:rPr>
              <a:t> </a:t>
            </a:r>
            <a:r>
              <a:rPr sz="1200" spc="-10" dirty="0" err="1">
                <a:latin typeface="MS PGothic"/>
                <a:cs typeface="MS PGothic"/>
              </a:rPr>
              <a:t>令和</a:t>
            </a:r>
            <a:r>
              <a:rPr lang="ja-JP" altLang="en-US" sz="1200" spc="-10" dirty="0">
                <a:latin typeface="MS PGothic"/>
                <a:cs typeface="MS PGothic"/>
              </a:rPr>
              <a:t>８</a:t>
            </a:r>
            <a:r>
              <a:rPr sz="1200" spc="-10" dirty="0">
                <a:latin typeface="MS PGothic"/>
                <a:cs typeface="MS PGothic"/>
              </a:rPr>
              <a:t>年２月</a:t>
            </a:r>
            <a:r>
              <a:rPr lang="en-US" altLang="ja-JP" sz="1200" spc="-10" dirty="0">
                <a:latin typeface="MS PGothic"/>
                <a:cs typeface="MS PGothic"/>
              </a:rPr>
              <a:t>10</a:t>
            </a:r>
            <a:r>
              <a:rPr sz="1200" spc="-30" dirty="0">
                <a:latin typeface="MS PGothic"/>
                <a:cs typeface="MS PGothic"/>
              </a:rPr>
              <a:t>日改訂版」をご覧ください。</a:t>
            </a:r>
            <a:endParaRPr sz="1200" dirty="0">
              <a:latin typeface="MS PGothic"/>
              <a:cs typeface="MS P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60323" y="426211"/>
            <a:ext cx="1022350" cy="239395"/>
          </a:xfrm>
          <a:prstGeom prst="rect">
            <a:avLst/>
          </a:prstGeom>
        </p:spPr>
        <p:txBody>
          <a:bodyPr vert="horz" wrap="square" lIns="0" tIns="12700" rIns="0" bIns="0" rtlCol="0">
            <a:spAutoFit/>
          </a:bodyPr>
          <a:lstStyle/>
          <a:p>
            <a:pPr marL="12700">
              <a:lnSpc>
                <a:spcPct val="100000"/>
              </a:lnSpc>
              <a:spcBef>
                <a:spcPts val="100"/>
              </a:spcBef>
            </a:pPr>
            <a:r>
              <a:rPr sz="1400" spc="-20" dirty="0">
                <a:latin typeface="MS PGothic"/>
                <a:cs typeface="MS PGothic"/>
              </a:rPr>
              <a:t>三条マルシェ</a:t>
            </a:r>
            <a:endParaRPr sz="1400">
              <a:latin typeface="MS PGothic"/>
              <a:cs typeface="MS PGothic"/>
            </a:endParaRPr>
          </a:p>
        </p:txBody>
      </p:sp>
      <p:sp>
        <p:nvSpPr>
          <p:cNvPr id="3" name="object 3"/>
          <p:cNvSpPr txBox="1"/>
          <p:nvPr/>
        </p:nvSpPr>
        <p:spPr>
          <a:xfrm>
            <a:off x="560323" y="785876"/>
            <a:ext cx="6567805" cy="6859905"/>
          </a:xfrm>
          <a:prstGeom prst="rect">
            <a:avLst/>
          </a:prstGeom>
        </p:spPr>
        <p:txBody>
          <a:bodyPr vert="horz" wrap="square" lIns="0" tIns="12700" rIns="0" bIns="0" rtlCol="0">
            <a:spAutoFit/>
          </a:bodyPr>
          <a:lstStyle/>
          <a:p>
            <a:pPr marL="12700">
              <a:lnSpc>
                <a:spcPct val="100000"/>
              </a:lnSpc>
              <a:spcBef>
                <a:spcPts val="100"/>
              </a:spcBef>
              <a:tabLst>
                <a:tab pos="3321685" algn="l"/>
              </a:tabLst>
            </a:pPr>
            <a:r>
              <a:rPr sz="1200" u="sng" dirty="0">
                <a:uFill>
                  <a:solidFill>
                    <a:srgbClr val="000000"/>
                  </a:solidFill>
                </a:uFill>
                <a:latin typeface="MS Gothic"/>
                <a:cs typeface="MS Gothic"/>
              </a:rPr>
              <a:t>出店</a:t>
            </a:r>
            <a:r>
              <a:rPr sz="1200" u="sng" spc="-50" dirty="0">
                <a:uFill>
                  <a:solidFill>
                    <a:srgbClr val="000000"/>
                  </a:solidFill>
                </a:uFill>
                <a:latin typeface="MS Gothic"/>
                <a:cs typeface="MS Gothic"/>
              </a:rPr>
              <a:t>名</a:t>
            </a:r>
            <a:r>
              <a:rPr sz="1200" u="sng" dirty="0">
                <a:uFill>
                  <a:solidFill>
                    <a:srgbClr val="000000"/>
                  </a:solidFill>
                </a:uFill>
                <a:latin typeface="MS Gothic"/>
                <a:cs typeface="MS Gothic"/>
              </a:rPr>
              <a:t>	</a:t>
            </a:r>
            <a:endParaRPr sz="1200">
              <a:latin typeface="MS Gothic"/>
              <a:cs typeface="MS Gothic"/>
            </a:endParaRPr>
          </a:p>
          <a:p>
            <a:pPr>
              <a:lnSpc>
                <a:spcPct val="100000"/>
              </a:lnSpc>
              <a:spcBef>
                <a:spcPts val="830"/>
              </a:spcBef>
            </a:pPr>
            <a:endParaRPr sz="1200">
              <a:latin typeface="MS Gothic"/>
              <a:cs typeface="MS Gothic"/>
            </a:endParaRPr>
          </a:p>
          <a:p>
            <a:pPr marL="12700">
              <a:lnSpc>
                <a:spcPct val="100000"/>
              </a:lnSpc>
            </a:pPr>
            <a:r>
              <a:rPr sz="1100" spc="-10" dirty="0">
                <a:latin typeface="MS Gothic"/>
                <a:cs typeface="MS Gothic"/>
              </a:rPr>
              <a:t>●ごみ処分について</a:t>
            </a:r>
            <a:endParaRPr sz="1100">
              <a:latin typeface="MS Gothic"/>
              <a:cs typeface="MS Gothic"/>
            </a:endParaRPr>
          </a:p>
          <a:p>
            <a:pPr marL="146685">
              <a:lnSpc>
                <a:spcPct val="100000"/>
              </a:lnSpc>
              <a:spcBef>
                <a:spcPts val="530"/>
              </a:spcBef>
            </a:pPr>
            <a:r>
              <a:rPr sz="1050" spc="-15" dirty="0">
                <a:latin typeface="MS Gothic"/>
                <a:cs typeface="MS Gothic"/>
              </a:rPr>
              <a:t>□事務局へ依頼する（</a:t>
            </a:r>
            <a:r>
              <a:rPr sz="1050" spc="-75" dirty="0">
                <a:latin typeface="MS Gothic"/>
                <a:cs typeface="MS Gothic"/>
              </a:rPr>
              <a:t>依頼料 </a:t>
            </a:r>
            <a:r>
              <a:rPr sz="1050" dirty="0">
                <a:latin typeface="MS Gothic"/>
                <a:cs typeface="MS Gothic"/>
              </a:rPr>
              <a:t>500</a:t>
            </a:r>
            <a:r>
              <a:rPr sz="1050" spc="-140" dirty="0">
                <a:latin typeface="MS Gothic"/>
                <a:cs typeface="MS Gothic"/>
              </a:rPr>
              <a:t> 円</a:t>
            </a:r>
            <a:r>
              <a:rPr sz="1050" spc="-10" dirty="0">
                <a:latin typeface="MS Gothic"/>
                <a:cs typeface="MS Gothic"/>
              </a:rPr>
              <a:t>）</a:t>
            </a:r>
            <a:r>
              <a:rPr sz="1050" spc="-25" dirty="0">
                <a:latin typeface="MS Gothic"/>
                <a:cs typeface="MS Gothic"/>
              </a:rPr>
              <a:t>※１回の搬入のみ。大判・長尺のゴミは細断して出してください。</a:t>
            </a:r>
            <a:endParaRPr sz="1050">
              <a:latin typeface="MS Gothic"/>
              <a:cs typeface="MS Gothic"/>
            </a:endParaRPr>
          </a:p>
          <a:p>
            <a:pPr marL="146685">
              <a:lnSpc>
                <a:spcPct val="100000"/>
              </a:lnSpc>
              <a:spcBef>
                <a:spcPts val="540"/>
              </a:spcBef>
            </a:pPr>
            <a:r>
              <a:rPr sz="1050" spc="-25" dirty="0">
                <a:latin typeface="MS Gothic"/>
                <a:cs typeface="MS Gothic"/>
              </a:rPr>
              <a:t>□持ち帰る</a:t>
            </a:r>
            <a:endParaRPr sz="1050">
              <a:latin typeface="MS Gothic"/>
              <a:cs typeface="MS Gothic"/>
            </a:endParaRPr>
          </a:p>
          <a:p>
            <a:pPr>
              <a:lnSpc>
                <a:spcPct val="100000"/>
              </a:lnSpc>
              <a:spcBef>
                <a:spcPts val="994"/>
              </a:spcBef>
            </a:pPr>
            <a:endParaRPr sz="1050">
              <a:latin typeface="MS Gothic"/>
              <a:cs typeface="MS Gothic"/>
            </a:endParaRPr>
          </a:p>
          <a:p>
            <a:pPr marL="12700">
              <a:lnSpc>
                <a:spcPct val="100000"/>
              </a:lnSpc>
            </a:pPr>
            <a:r>
              <a:rPr sz="1050" spc="-20" dirty="0">
                <a:latin typeface="MS Gothic"/>
                <a:cs typeface="MS Gothic"/>
              </a:rPr>
              <a:t>＜備品借用者対象＞</a:t>
            </a:r>
            <a:endParaRPr sz="1050">
              <a:latin typeface="MS Gothic"/>
              <a:cs typeface="MS Gothic"/>
            </a:endParaRPr>
          </a:p>
          <a:p>
            <a:pPr marL="153670" indent="-140970">
              <a:lnSpc>
                <a:spcPct val="100000"/>
              </a:lnSpc>
              <a:spcBef>
                <a:spcPts val="490"/>
              </a:spcBef>
              <a:buSzPct val="90909"/>
              <a:buChar char="●"/>
              <a:tabLst>
                <a:tab pos="153670" algn="l"/>
                <a:tab pos="3960495" algn="l"/>
              </a:tabLst>
            </a:pPr>
            <a:r>
              <a:rPr sz="1100" dirty="0">
                <a:latin typeface="MS Gothic"/>
                <a:cs typeface="MS Gothic"/>
              </a:rPr>
              <a:t>倉庫での備品の積込み、荷降ろし作業等への協力につい</a:t>
            </a:r>
            <a:r>
              <a:rPr sz="1100" spc="-50" dirty="0">
                <a:latin typeface="MS Gothic"/>
                <a:cs typeface="MS Gothic"/>
              </a:rPr>
              <a:t>て</a:t>
            </a:r>
            <a:r>
              <a:rPr sz="1100" dirty="0">
                <a:latin typeface="MS Gothic"/>
                <a:cs typeface="MS Gothic"/>
              </a:rPr>
              <a:t>	</a:t>
            </a:r>
            <a:r>
              <a:rPr sz="1100" u="sng" dirty="0">
                <a:uFill>
                  <a:solidFill>
                    <a:srgbClr val="000000"/>
                  </a:solidFill>
                </a:uFill>
                <a:latin typeface="MS Gothic"/>
                <a:cs typeface="MS Gothic"/>
              </a:rPr>
              <a:t>いずれか</a:t>
            </a:r>
            <a:r>
              <a:rPr sz="1100" u="sng" spc="-15" dirty="0">
                <a:uFill>
                  <a:solidFill>
                    <a:srgbClr val="000000"/>
                  </a:solidFill>
                </a:uFill>
                <a:latin typeface="MS Gothic"/>
                <a:cs typeface="MS Gothic"/>
              </a:rPr>
              <a:t>の</a:t>
            </a:r>
            <a:r>
              <a:rPr sz="1100" u="sng" dirty="0">
                <a:uFill>
                  <a:solidFill>
                    <a:srgbClr val="000000"/>
                  </a:solidFill>
                </a:uFill>
                <a:latin typeface="MS Gothic"/>
                <a:cs typeface="MS Gothic"/>
              </a:rPr>
              <a:t>□にレを記入してください</a:t>
            </a:r>
            <a:r>
              <a:rPr sz="1100" u="sng" spc="-50" dirty="0">
                <a:uFill>
                  <a:solidFill>
                    <a:srgbClr val="000000"/>
                  </a:solidFill>
                </a:uFill>
                <a:latin typeface="MS Gothic"/>
                <a:cs typeface="MS Gothic"/>
              </a:rPr>
              <a:t>。</a:t>
            </a:r>
            <a:endParaRPr sz="1100">
              <a:latin typeface="MS Gothic"/>
              <a:cs typeface="MS Gothic"/>
            </a:endParaRPr>
          </a:p>
          <a:p>
            <a:pPr marL="179705" algn="ctr">
              <a:lnSpc>
                <a:spcPct val="100000"/>
              </a:lnSpc>
              <a:spcBef>
                <a:spcPts val="430"/>
              </a:spcBef>
            </a:pPr>
            <a:r>
              <a:rPr sz="1100" dirty="0">
                <a:latin typeface="MS Gothic"/>
                <a:cs typeface="MS Gothic"/>
              </a:rPr>
              <a:t>※</a:t>
            </a:r>
            <a:r>
              <a:rPr sz="1100" u="sng" spc="-5" dirty="0">
                <a:uFill>
                  <a:solidFill>
                    <a:srgbClr val="000000"/>
                  </a:solidFill>
                </a:uFill>
                <a:latin typeface="MS Gothic"/>
                <a:cs typeface="MS Gothic"/>
              </a:rPr>
              <a:t>備品を借用される方</a:t>
            </a:r>
            <a:r>
              <a:rPr sz="1100" dirty="0">
                <a:latin typeface="MS Gothic"/>
                <a:cs typeface="MS Gothic"/>
              </a:rPr>
              <a:t>は必ずご記入願います</a:t>
            </a:r>
            <a:r>
              <a:rPr sz="1100" spc="-695" dirty="0">
                <a:latin typeface="MS Gothic"/>
                <a:cs typeface="MS Gothic"/>
              </a:rPr>
              <a:t>。</a:t>
            </a:r>
            <a:r>
              <a:rPr sz="1150" spc="-55" dirty="0">
                <a:latin typeface="MS Gothic"/>
                <a:cs typeface="MS Gothic"/>
              </a:rPr>
              <a:t>（テントやブラックボードを借用される方も含みます</a:t>
            </a:r>
            <a:r>
              <a:rPr sz="1150" spc="-50" dirty="0">
                <a:latin typeface="MS Gothic"/>
                <a:cs typeface="MS Gothic"/>
              </a:rPr>
              <a:t>）</a:t>
            </a:r>
            <a:endParaRPr sz="1150">
              <a:latin typeface="MS Gothic"/>
              <a:cs typeface="MS Gothic"/>
            </a:endParaRPr>
          </a:p>
          <a:p>
            <a:pPr marL="128270" algn="ctr">
              <a:lnSpc>
                <a:spcPct val="100000"/>
              </a:lnSpc>
              <a:spcBef>
                <a:spcPts val="520"/>
              </a:spcBef>
              <a:tabLst>
                <a:tab pos="5330825" algn="l"/>
                <a:tab pos="5597525" algn="l"/>
                <a:tab pos="6130925" algn="l"/>
              </a:tabLst>
            </a:pPr>
            <a:r>
              <a:rPr sz="1050" dirty="0">
                <a:latin typeface="MS Gothic"/>
                <a:cs typeface="MS Gothic"/>
              </a:rPr>
              <a:t>□前日</a:t>
            </a:r>
            <a:r>
              <a:rPr sz="1050" spc="15" dirty="0">
                <a:latin typeface="MS Gothic"/>
                <a:cs typeface="MS Gothic"/>
              </a:rPr>
              <a:t> </a:t>
            </a:r>
            <a:r>
              <a:rPr sz="1050" spc="-15" dirty="0">
                <a:latin typeface="MS Gothic"/>
                <a:cs typeface="MS Gothic"/>
              </a:rPr>
              <a:t>倉</a:t>
            </a:r>
            <a:r>
              <a:rPr sz="1050" dirty="0">
                <a:latin typeface="MS Gothic"/>
                <a:cs typeface="MS Gothic"/>
              </a:rPr>
              <a:t>庫</a:t>
            </a:r>
            <a:r>
              <a:rPr sz="1050" spc="-15" dirty="0">
                <a:latin typeface="MS Gothic"/>
                <a:cs typeface="MS Gothic"/>
              </a:rPr>
              <a:t>で</a:t>
            </a:r>
            <a:r>
              <a:rPr sz="1050" spc="-10" dirty="0">
                <a:latin typeface="MS Gothic"/>
                <a:cs typeface="MS Gothic"/>
              </a:rPr>
              <a:t>の</a:t>
            </a:r>
            <a:r>
              <a:rPr sz="1050" spc="-15" dirty="0">
                <a:latin typeface="MS Gothic"/>
                <a:cs typeface="MS Gothic"/>
              </a:rPr>
              <a:t>積</a:t>
            </a:r>
            <a:r>
              <a:rPr sz="1050" dirty="0">
                <a:latin typeface="MS Gothic"/>
                <a:cs typeface="MS Gothic"/>
              </a:rPr>
              <a:t>込</a:t>
            </a:r>
            <a:r>
              <a:rPr sz="1050" spc="-10" dirty="0">
                <a:latin typeface="MS Gothic"/>
                <a:cs typeface="MS Gothic"/>
              </a:rPr>
              <a:t>み</a:t>
            </a:r>
            <a:r>
              <a:rPr sz="1050" spc="-20" dirty="0">
                <a:latin typeface="MS Gothic"/>
                <a:cs typeface="MS Gothic"/>
              </a:rPr>
              <a:t>(15：30～</a:t>
            </a:r>
            <a:r>
              <a:rPr sz="1050" dirty="0">
                <a:latin typeface="MS Gothic"/>
                <a:cs typeface="MS Gothic"/>
              </a:rPr>
              <a:t>もし</a:t>
            </a:r>
            <a:r>
              <a:rPr sz="1050" spc="-15" dirty="0">
                <a:latin typeface="MS Gothic"/>
                <a:cs typeface="MS Gothic"/>
              </a:rPr>
              <a:t>く</a:t>
            </a:r>
            <a:r>
              <a:rPr sz="1050" dirty="0">
                <a:latin typeface="MS Gothic"/>
                <a:cs typeface="MS Gothic"/>
              </a:rPr>
              <a:t>は</a:t>
            </a:r>
            <a:r>
              <a:rPr sz="1050" spc="-245" dirty="0">
                <a:latin typeface="MS Gothic"/>
                <a:cs typeface="MS Gothic"/>
              </a:rPr>
              <a:t> </a:t>
            </a:r>
            <a:r>
              <a:rPr sz="1050" spc="-30" dirty="0">
                <a:latin typeface="MS Gothic"/>
                <a:cs typeface="MS Gothic"/>
              </a:rPr>
              <a:t>16：00～</a:t>
            </a:r>
            <a:r>
              <a:rPr sz="1050" dirty="0">
                <a:latin typeface="MS Gothic"/>
                <a:cs typeface="MS Gothic"/>
              </a:rPr>
              <a:t>予定</a:t>
            </a:r>
            <a:r>
              <a:rPr sz="1050" spc="-65" dirty="0">
                <a:latin typeface="MS Gothic"/>
                <a:cs typeface="MS Gothic"/>
              </a:rPr>
              <a:t>)：</a:t>
            </a:r>
            <a:r>
              <a:rPr sz="1050" dirty="0">
                <a:latin typeface="MS Gothic"/>
                <a:cs typeface="MS Gothic"/>
              </a:rPr>
              <a:t>各自</a:t>
            </a:r>
            <a:r>
              <a:rPr sz="1050" spc="-15" dirty="0">
                <a:latin typeface="MS Gothic"/>
                <a:cs typeface="MS Gothic"/>
              </a:rPr>
              <a:t>現</a:t>
            </a:r>
            <a:r>
              <a:rPr sz="1050" dirty="0">
                <a:latin typeface="MS Gothic"/>
                <a:cs typeface="MS Gothic"/>
              </a:rPr>
              <a:t>地</a:t>
            </a:r>
            <a:r>
              <a:rPr sz="1050" spc="-15" dirty="0">
                <a:latin typeface="MS Gothic"/>
                <a:cs typeface="MS Gothic"/>
              </a:rPr>
              <a:t>集</a:t>
            </a:r>
            <a:r>
              <a:rPr sz="1050" dirty="0">
                <a:latin typeface="MS Gothic"/>
                <a:cs typeface="MS Gothic"/>
              </a:rPr>
              <a:t>合</a:t>
            </a:r>
            <a:r>
              <a:rPr sz="1050" spc="20" dirty="0">
                <a:latin typeface="MS Gothic"/>
                <a:cs typeface="MS Gothic"/>
              </a:rPr>
              <a:t> </a:t>
            </a:r>
            <a:r>
              <a:rPr sz="1050" spc="-15" dirty="0">
                <a:latin typeface="MS Gothic"/>
                <a:cs typeface="MS Gothic"/>
              </a:rPr>
              <a:t>備</a:t>
            </a:r>
            <a:r>
              <a:rPr sz="1050" dirty="0">
                <a:latin typeface="MS Gothic"/>
                <a:cs typeface="MS Gothic"/>
              </a:rPr>
              <a:t>品積</a:t>
            </a:r>
            <a:r>
              <a:rPr sz="1050" spc="-15" dirty="0">
                <a:latin typeface="MS Gothic"/>
                <a:cs typeface="MS Gothic"/>
              </a:rPr>
              <a:t>込</a:t>
            </a:r>
            <a:r>
              <a:rPr sz="1050" spc="-50" dirty="0">
                <a:latin typeface="MS Gothic"/>
                <a:cs typeface="MS Gothic"/>
              </a:rPr>
              <a:t>み</a:t>
            </a:r>
            <a:r>
              <a:rPr sz="1050" dirty="0">
                <a:latin typeface="MS Gothic"/>
                <a:cs typeface="MS Gothic"/>
              </a:rPr>
              <a:t>	</a:t>
            </a:r>
            <a:r>
              <a:rPr sz="1050" spc="-50" dirty="0">
                <a:latin typeface="MS Gothic"/>
                <a:cs typeface="MS Gothic"/>
              </a:rPr>
              <a:t>→</a:t>
            </a:r>
            <a:r>
              <a:rPr sz="1050" dirty="0">
                <a:latin typeface="MS Gothic"/>
                <a:cs typeface="MS Gothic"/>
              </a:rPr>
              <a:t>	</a:t>
            </a:r>
            <a:r>
              <a:rPr sz="1050" u="sng" dirty="0">
                <a:uFill>
                  <a:solidFill>
                    <a:srgbClr val="000000"/>
                  </a:solidFill>
                </a:uFill>
                <a:latin typeface="Times New Roman"/>
                <a:cs typeface="Times New Roman"/>
              </a:rPr>
              <a:t>	</a:t>
            </a:r>
            <a:r>
              <a:rPr sz="1050" u="sng" spc="-50" dirty="0">
                <a:uFill>
                  <a:solidFill>
                    <a:srgbClr val="000000"/>
                  </a:solidFill>
                </a:uFill>
                <a:latin typeface="MS Gothic"/>
                <a:cs typeface="MS Gothic"/>
              </a:rPr>
              <a:t>人</a:t>
            </a:r>
            <a:endParaRPr sz="1050">
              <a:latin typeface="MS Gothic"/>
              <a:cs typeface="MS Gothic"/>
            </a:endParaRPr>
          </a:p>
          <a:p>
            <a:pPr marL="128270" algn="ctr">
              <a:lnSpc>
                <a:spcPct val="100000"/>
              </a:lnSpc>
              <a:spcBef>
                <a:spcPts val="545"/>
              </a:spcBef>
              <a:tabLst>
                <a:tab pos="5330825" algn="l"/>
                <a:tab pos="5597525" algn="l"/>
                <a:tab pos="6130925" algn="l"/>
              </a:tabLst>
            </a:pPr>
            <a:r>
              <a:rPr sz="1050" dirty="0">
                <a:latin typeface="MS Gothic"/>
                <a:cs typeface="MS Gothic"/>
              </a:rPr>
              <a:t>□マ</a:t>
            </a:r>
            <a:r>
              <a:rPr sz="1050" spc="-15" dirty="0">
                <a:latin typeface="MS Gothic"/>
                <a:cs typeface="MS Gothic"/>
              </a:rPr>
              <a:t>ル</a:t>
            </a:r>
            <a:r>
              <a:rPr sz="1050" dirty="0">
                <a:latin typeface="MS Gothic"/>
                <a:cs typeface="MS Gothic"/>
              </a:rPr>
              <a:t>シ</a:t>
            </a:r>
            <a:r>
              <a:rPr sz="1050" spc="-15" dirty="0">
                <a:latin typeface="MS Gothic"/>
                <a:cs typeface="MS Gothic"/>
              </a:rPr>
              <a:t>ェ</a:t>
            </a:r>
            <a:r>
              <a:rPr sz="1050" dirty="0">
                <a:latin typeface="MS Gothic"/>
                <a:cs typeface="MS Gothic"/>
              </a:rPr>
              <a:t>当</a:t>
            </a:r>
            <a:r>
              <a:rPr sz="1050" spc="-470" dirty="0">
                <a:latin typeface="MS Gothic"/>
                <a:cs typeface="MS Gothic"/>
              </a:rPr>
              <a:t>日</a:t>
            </a:r>
            <a:r>
              <a:rPr sz="1050" spc="-15" dirty="0">
                <a:latin typeface="MS Gothic"/>
                <a:cs typeface="MS Gothic"/>
              </a:rPr>
              <a:t>（</a:t>
            </a:r>
            <a:r>
              <a:rPr sz="1050" dirty="0">
                <a:latin typeface="MS Gothic"/>
                <a:cs typeface="MS Gothic"/>
              </a:rPr>
              <a:t>終</a:t>
            </a:r>
            <a:r>
              <a:rPr sz="1050" spc="-15" dirty="0">
                <a:latin typeface="MS Gothic"/>
                <a:cs typeface="MS Gothic"/>
              </a:rPr>
              <a:t>了</a:t>
            </a:r>
            <a:r>
              <a:rPr sz="1050" dirty="0">
                <a:latin typeface="MS Gothic"/>
                <a:cs typeface="MS Gothic"/>
              </a:rPr>
              <a:t>後</a:t>
            </a:r>
            <a:r>
              <a:rPr sz="1050" spc="-265" dirty="0">
                <a:latin typeface="MS Gothic"/>
                <a:cs typeface="MS Gothic"/>
              </a:rPr>
              <a:t> </a:t>
            </a:r>
            <a:r>
              <a:rPr sz="1050" spc="-90" dirty="0">
                <a:latin typeface="MS Gothic"/>
                <a:cs typeface="MS Gothic"/>
              </a:rPr>
              <a:t>16：10～</a:t>
            </a:r>
            <a:r>
              <a:rPr sz="1050" dirty="0">
                <a:latin typeface="MS Gothic"/>
                <a:cs typeface="MS Gothic"/>
              </a:rPr>
              <a:t>予</a:t>
            </a:r>
            <a:r>
              <a:rPr sz="1050" spc="-15" dirty="0">
                <a:latin typeface="MS Gothic"/>
                <a:cs typeface="MS Gothic"/>
              </a:rPr>
              <a:t>定</a:t>
            </a:r>
            <a:r>
              <a:rPr sz="1050" spc="-459" dirty="0">
                <a:latin typeface="MS Gothic"/>
                <a:cs typeface="MS Gothic"/>
              </a:rPr>
              <a:t>）</a:t>
            </a:r>
            <a:r>
              <a:rPr sz="1050" u="sng" spc="-15" dirty="0">
                <a:uFill>
                  <a:solidFill>
                    <a:srgbClr val="000000"/>
                  </a:solidFill>
                </a:uFill>
                <a:latin typeface="MS Gothic"/>
                <a:cs typeface="MS Gothic"/>
              </a:rPr>
              <a:t>倉</a:t>
            </a:r>
            <a:r>
              <a:rPr sz="1050" u="sng" dirty="0">
                <a:uFill>
                  <a:solidFill>
                    <a:srgbClr val="000000"/>
                  </a:solidFill>
                </a:uFill>
                <a:latin typeface="MS Gothic"/>
                <a:cs typeface="MS Gothic"/>
              </a:rPr>
              <a:t>庫</a:t>
            </a:r>
            <a:r>
              <a:rPr sz="1050" u="sng" spc="-15" dirty="0">
                <a:uFill>
                  <a:solidFill>
                    <a:srgbClr val="000000"/>
                  </a:solidFill>
                </a:uFill>
                <a:latin typeface="MS Gothic"/>
                <a:cs typeface="MS Gothic"/>
              </a:rPr>
              <a:t>に</a:t>
            </a:r>
            <a:r>
              <a:rPr sz="1050" u="sng" spc="-10" dirty="0">
                <a:uFill>
                  <a:solidFill>
                    <a:srgbClr val="000000"/>
                  </a:solidFill>
                </a:uFill>
                <a:latin typeface="MS Gothic"/>
                <a:cs typeface="MS Gothic"/>
              </a:rPr>
              <a:t>て</a:t>
            </a:r>
            <a:r>
              <a:rPr sz="1050" spc="-15" dirty="0">
                <a:latin typeface="MS Gothic"/>
                <a:cs typeface="MS Gothic"/>
              </a:rPr>
              <a:t>荷降</a:t>
            </a:r>
            <a:r>
              <a:rPr sz="1050" dirty="0">
                <a:latin typeface="MS Gothic"/>
                <a:cs typeface="MS Gothic"/>
              </a:rPr>
              <a:t>ろ</a:t>
            </a:r>
            <a:r>
              <a:rPr sz="1050" spc="-240" dirty="0">
                <a:latin typeface="MS Gothic"/>
                <a:cs typeface="MS Gothic"/>
              </a:rPr>
              <a:t>し</a:t>
            </a:r>
            <a:r>
              <a:rPr sz="1050" spc="-229" dirty="0">
                <a:latin typeface="MS Gothic"/>
                <a:cs typeface="MS Gothic"/>
              </a:rPr>
              <a:t>：</a:t>
            </a:r>
            <a:r>
              <a:rPr sz="1050" spc="-15" dirty="0">
                <a:latin typeface="MS Gothic"/>
                <a:cs typeface="MS Gothic"/>
              </a:rPr>
              <a:t>各</a:t>
            </a:r>
            <a:r>
              <a:rPr sz="1050" dirty="0">
                <a:latin typeface="MS Gothic"/>
                <a:cs typeface="MS Gothic"/>
              </a:rPr>
              <a:t>自</a:t>
            </a:r>
            <a:r>
              <a:rPr sz="1050" spc="-15" dirty="0">
                <a:latin typeface="MS Gothic"/>
                <a:cs typeface="MS Gothic"/>
              </a:rPr>
              <a:t>現</a:t>
            </a:r>
            <a:r>
              <a:rPr sz="1050" dirty="0">
                <a:latin typeface="MS Gothic"/>
                <a:cs typeface="MS Gothic"/>
              </a:rPr>
              <a:t>地</a:t>
            </a:r>
            <a:r>
              <a:rPr sz="1050" spc="-15" dirty="0">
                <a:latin typeface="MS Gothic"/>
                <a:cs typeface="MS Gothic"/>
              </a:rPr>
              <a:t>集</a:t>
            </a:r>
            <a:r>
              <a:rPr sz="1050" dirty="0">
                <a:latin typeface="MS Gothic"/>
                <a:cs typeface="MS Gothic"/>
              </a:rPr>
              <a:t>合</a:t>
            </a:r>
            <a:r>
              <a:rPr sz="1050" spc="35" dirty="0">
                <a:latin typeface="MS Gothic"/>
                <a:cs typeface="MS Gothic"/>
              </a:rPr>
              <a:t> </a:t>
            </a:r>
            <a:r>
              <a:rPr sz="1050" spc="-15" dirty="0">
                <a:latin typeface="MS Gothic"/>
                <a:cs typeface="MS Gothic"/>
              </a:rPr>
              <a:t>備品</a:t>
            </a:r>
            <a:r>
              <a:rPr sz="1050" dirty="0">
                <a:latin typeface="MS Gothic"/>
                <a:cs typeface="MS Gothic"/>
              </a:rPr>
              <a:t>荷降</a:t>
            </a:r>
            <a:r>
              <a:rPr sz="1050" spc="-15" dirty="0">
                <a:latin typeface="MS Gothic"/>
                <a:cs typeface="MS Gothic"/>
              </a:rPr>
              <a:t>ろ</a:t>
            </a:r>
            <a:r>
              <a:rPr sz="1050" spc="-50" dirty="0">
                <a:latin typeface="MS Gothic"/>
                <a:cs typeface="MS Gothic"/>
              </a:rPr>
              <a:t>し</a:t>
            </a:r>
            <a:r>
              <a:rPr sz="1050" dirty="0">
                <a:latin typeface="MS Gothic"/>
                <a:cs typeface="MS Gothic"/>
              </a:rPr>
              <a:t>	</a:t>
            </a:r>
            <a:r>
              <a:rPr sz="1050" spc="-50" dirty="0">
                <a:latin typeface="MS Gothic"/>
                <a:cs typeface="MS Gothic"/>
              </a:rPr>
              <a:t>→</a:t>
            </a:r>
            <a:r>
              <a:rPr sz="1050" dirty="0">
                <a:latin typeface="MS Gothic"/>
                <a:cs typeface="MS Gothic"/>
              </a:rPr>
              <a:t>	</a:t>
            </a:r>
            <a:r>
              <a:rPr sz="1050" u="sng" dirty="0">
                <a:uFill>
                  <a:solidFill>
                    <a:srgbClr val="000000"/>
                  </a:solidFill>
                </a:uFill>
                <a:latin typeface="Times New Roman"/>
                <a:cs typeface="Times New Roman"/>
              </a:rPr>
              <a:t>	</a:t>
            </a:r>
            <a:r>
              <a:rPr sz="1050" u="sng" spc="-50" dirty="0">
                <a:uFill>
                  <a:solidFill>
                    <a:srgbClr val="000000"/>
                  </a:solidFill>
                </a:uFill>
                <a:latin typeface="MS Gothic"/>
                <a:cs typeface="MS Gothic"/>
              </a:rPr>
              <a:t>人</a:t>
            </a:r>
            <a:endParaRPr sz="1050">
              <a:latin typeface="MS Gothic"/>
              <a:cs typeface="MS Gothic"/>
            </a:endParaRPr>
          </a:p>
          <a:p>
            <a:pPr marL="279400">
              <a:lnSpc>
                <a:spcPct val="100000"/>
              </a:lnSpc>
              <a:spcBef>
                <a:spcPts val="540"/>
              </a:spcBef>
            </a:pPr>
            <a:r>
              <a:rPr sz="1050" spc="-25" dirty="0">
                <a:latin typeface="MS Gothic"/>
                <a:cs typeface="MS Gothic"/>
              </a:rPr>
              <a:t>□いずれの作業にも協力できないため、協力金として </a:t>
            </a:r>
            <a:r>
              <a:rPr sz="1050" spc="-10" dirty="0">
                <a:latin typeface="MS Gothic"/>
                <a:cs typeface="MS Gothic"/>
              </a:rPr>
              <a:t>1,000</a:t>
            </a:r>
            <a:r>
              <a:rPr sz="1050" spc="-55" dirty="0">
                <a:latin typeface="MS Gothic"/>
                <a:cs typeface="MS Gothic"/>
              </a:rPr>
              <a:t> 円を支払う。</a:t>
            </a:r>
            <a:endParaRPr sz="1050">
              <a:latin typeface="MS Gothic"/>
              <a:cs typeface="MS Gothic"/>
            </a:endParaRPr>
          </a:p>
          <a:p>
            <a:pPr marL="279400">
              <a:lnSpc>
                <a:spcPct val="100000"/>
              </a:lnSpc>
              <a:spcBef>
                <a:spcPts val="540"/>
              </a:spcBef>
            </a:pPr>
            <a:r>
              <a:rPr sz="1050" spc="-20" dirty="0">
                <a:latin typeface="MS Gothic"/>
                <a:cs typeface="MS Gothic"/>
              </a:rPr>
              <a:t>□備品を借用しない</a:t>
            </a:r>
            <a:endParaRPr sz="1050">
              <a:latin typeface="MS Gothic"/>
              <a:cs typeface="MS Gothic"/>
            </a:endParaRPr>
          </a:p>
          <a:p>
            <a:pPr marL="279400">
              <a:lnSpc>
                <a:spcPct val="100000"/>
              </a:lnSpc>
              <a:spcBef>
                <a:spcPts val="540"/>
              </a:spcBef>
            </a:pPr>
            <a:r>
              <a:rPr sz="1050" spc="-20" dirty="0">
                <a:latin typeface="MS Gothic"/>
                <a:cs typeface="MS Gothic"/>
              </a:rPr>
              <a:t>※備品借用者で、いずれにもチェックがない方には料金内に協力金を組ませていただきます。</a:t>
            </a:r>
            <a:endParaRPr sz="1050">
              <a:latin typeface="MS Gothic"/>
              <a:cs typeface="MS Gothic"/>
            </a:endParaRPr>
          </a:p>
          <a:p>
            <a:pPr>
              <a:lnSpc>
                <a:spcPct val="100000"/>
              </a:lnSpc>
              <a:spcBef>
                <a:spcPts val="990"/>
              </a:spcBef>
            </a:pPr>
            <a:endParaRPr sz="1050">
              <a:latin typeface="MS Gothic"/>
              <a:cs typeface="MS Gothic"/>
            </a:endParaRPr>
          </a:p>
          <a:p>
            <a:pPr marL="12700">
              <a:lnSpc>
                <a:spcPct val="100000"/>
              </a:lnSpc>
              <a:spcBef>
                <a:spcPts val="5"/>
              </a:spcBef>
            </a:pPr>
            <a:r>
              <a:rPr sz="1050" spc="-15" dirty="0">
                <a:latin typeface="MS Gothic"/>
                <a:cs typeface="MS Gothic"/>
              </a:rPr>
              <a:t>＜全出店者対象＞</a:t>
            </a:r>
            <a:r>
              <a:rPr sz="1050" spc="-10" dirty="0">
                <a:latin typeface="MS Gothic"/>
                <a:cs typeface="MS Gothic"/>
              </a:rPr>
              <a:t>*</a:t>
            </a:r>
            <a:r>
              <a:rPr sz="1050" spc="-20" dirty="0">
                <a:latin typeface="MS Gothic"/>
                <a:cs typeface="MS Gothic"/>
              </a:rPr>
              <a:t>必ずご記入ください。</a:t>
            </a:r>
            <a:endParaRPr sz="1050">
              <a:latin typeface="MS Gothic"/>
              <a:cs typeface="MS Gothic"/>
            </a:endParaRPr>
          </a:p>
          <a:p>
            <a:pPr marL="12700">
              <a:lnSpc>
                <a:spcPct val="100000"/>
              </a:lnSpc>
              <a:spcBef>
                <a:spcPts val="489"/>
              </a:spcBef>
            </a:pPr>
            <a:r>
              <a:rPr sz="1100" spc="-10" dirty="0">
                <a:latin typeface="MS Gothic"/>
                <a:cs typeface="MS Gothic"/>
              </a:rPr>
              <a:t>●会場・備品集配所での備品の積込み、荷降ろし作業等への協力について</a:t>
            </a:r>
            <a:endParaRPr sz="1100">
              <a:latin typeface="MS Gothic"/>
              <a:cs typeface="MS Gothic"/>
            </a:endParaRPr>
          </a:p>
          <a:p>
            <a:pPr marL="279400">
              <a:lnSpc>
                <a:spcPct val="100000"/>
              </a:lnSpc>
              <a:spcBef>
                <a:spcPts val="530"/>
              </a:spcBef>
              <a:tabLst>
                <a:tab pos="4615815" algn="l"/>
                <a:tab pos="4882515" algn="l"/>
                <a:tab pos="5415915" algn="l"/>
              </a:tabLst>
            </a:pPr>
            <a:r>
              <a:rPr sz="1050" dirty="0">
                <a:latin typeface="MS Gothic"/>
                <a:cs typeface="MS Gothic"/>
              </a:rPr>
              <a:t>□ト</a:t>
            </a:r>
            <a:r>
              <a:rPr sz="1050" spc="-15" dirty="0">
                <a:latin typeface="MS Gothic"/>
                <a:cs typeface="MS Gothic"/>
              </a:rPr>
              <a:t>ラ</a:t>
            </a:r>
            <a:r>
              <a:rPr sz="1050" dirty="0">
                <a:latin typeface="MS Gothic"/>
                <a:cs typeface="MS Gothic"/>
              </a:rPr>
              <a:t>ッ</a:t>
            </a:r>
            <a:r>
              <a:rPr sz="1050" spc="-15" dirty="0">
                <a:latin typeface="MS Gothic"/>
                <a:cs typeface="MS Gothic"/>
              </a:rPr>
              <a:t>ク</a:t>
            </a:r>
            <a:r>
              <a:rPr sz="1050" dirty="0">
                <a:latin typeface="MS Gothic"/>
                <a:cs typeface="MS Gothic"/>
              </a:rPr>
              <a:t>か</a:t>
            </a:r>
            <a:r>
              <a:rPr sz="1050" spc="-15" dirty="0">
                <a:latin typeface="MS Gothic"/>
                <a:cs typeface="MS Gothic"/>
              </a:rPr>
              <a:t>ら</a:t>
            </a:r>
            <a:r>
              <a:rPr sz="1050" dirty="0">
                <a:latin typeface="MS Gothic"/>
                <a:cs typeface="MS Gothic"/>
              </a:rPr>
              <a:t>の</a:t>
            </a:r>
            <a:r>
              <a:rPr sz="1050" spc="-15" dirty="0">
                <a:latin typeface="MS Gothic"/>
                <a:cs typeface="MS Gothic"/>
              </a:rPr>
              <a:t>荷</a:t>
            </a:r>
            <a:r>
              <a:rPr sz="1050" dirty="0">
                <a:latin typeface="MS Gothic"/>
                <a:cs typeface="MS Gothic"/>
              </a:rPr>
              <a:t>降</a:t>
            </a:r>
            <a:r>
              <a:rPr sz="1050" spc="-15" dirty="0">
                <a:latin typeface="MS Gothic"/>
                <a:cs typeface="MS Gothic"/>
              </a:rPr>
              <a:t>ろ</a:t>
            </a:r>
            <a:r>
              <a:rPr sz="1050" dirty="0">
                <a:latin typeface="MS Gothic"/>
                <a:cs typeface="MS Gothic"/>
              </a:rPr>
              <a:t>し</a:t>
            </a:r>
            <a:r>
              <a:rPr sz="1050" spc="-10" dirty="0">
                <a:latin typeface="MS Gothic"/>
                <a:cs typeface="MS Gothic"/>
              </a:rPr>
              <a:t>(８：00～</a:t>
            </a:r>
            <a:r>
              <a:rPr sz="1050" spc="-15" dirty="0">
                <a:latin typeface="MS Gothic"/>
                <a:cs typeface="MS Gothic"/>
              </a:rPr>
              <a:t>予</a:t>
            </a:r>
            <a:r>
              <a:rPr sz="1050" spc="-10" dirty="0">
                <a:latin typeface="MS Gothic"/>
                <a:cs typeface="MS Gothic"/>
              </a:rPr>
              <a:t>定)：</a:t>
            </a:r>
            <a:r>
              <a:rPr sz="1050" dirty="0">
                <a:latin typeface="MS Gothic"/>
                <a:cs typeface="MS Gothic"/>
              </a:rPr>
              <a:t>各</a:t>
            </a:r>
            <a:r>
              <a:rPr sz="1050" spc="-15" dirty="0">
                <a:latin typeface="MS Gothic"/>
                <a:cs typeface="MS Gothic"/>
              </a:rPr>
              <a:t>自</a:t>
            </a:r>
            <a:r>
              <a:rPr sz="1050" dirty="0">
                <a:latin typeface="MS Gothic"/>
                <a:cs typeface="MS Gothic"/>
              </a:rPr>
              <a:t>現地</a:t>
            </a:r>
            <a:r>
              <a:rPr sz="1050" spc="-15" dirty="0">
                <a:latin typeface="MS Gothic"/>
                <a:cs typeface="MS Gothic"/>
              </a:rPr>
              <a:t>集</a:t>
            </a:r>
            <a:r>
              <a:rPr sz="1050" dirty="0">
                <a:latin typeface="MS Gothic"/>
                <a:cs typeface="MS Gothic"/>
              </a:rPr>
              <a:t>合</a:t>
            </a:r>
            <a:r>
              <a:rPr sz="1050" spc="20" dirty="0">
                <a:latin typeface="MS Gothic"/>
                <a:cs typeface="MS Gothic"/>
              </a:rPr>
              <a:t> </a:t>
            </a:r>
            <a:r>
              <a:rPr sz="1050" dirty="0">
                <a:latin typeface="MS Gothic"/>
                <a:cs typeface="MS Gothic"/>
              </a:rPr>
              <a:t>備</a:t>
            </a:r>
            <a:r>
              <a:rPr sz="1050" spc="-15" dirty="0">
                <a:latin typeface="MS Gothic"/>
                <a:cs typeface="MS Gothic"/>
              </a:rPr>
              <a:t>品</a:t>
            </a:r>
            <a:r>
              <a:rPr sz="1050" dirty="0">
                <a:latin typeface="MS Gothic"/>
                <a:cs typeface="MS Gothic"/>
              </a:rPr>
              <a:t>積</a:t>
            </a:r>
            <a:r>
              <a:rPr sz="1050" spc="-15" dirty="0">
                <a:latin typeface="MS Gothic"/>
                <a:cs typeface="MS Gothic"/>
              </a:rPr>
              <a:t>込</a:t>
            </a:r>
            <a:r>
              <a:rPr sz="1050" spc="-50" dirty="0">
                <a:latin typeface="MS Gothic"/>
                <a:cs typeface="MS Gothic"/>
              </a:rPr>
              <a:t>み</a:t>
            </a:r>
            <a:r>
              <a:rPr sz="1050" dirty="0">
                <a:latin typeface="MS Gothic"/>
                <a:cs typeface="MS Gothic"/>
              </a:rPr>
              <a:t>	</a:t>
            </a:r>
            <a:r>
              <a:rPr sz="1050" spc="-50" dirty="0">
                <a:latin typeface="MS Gothic"/>
                <a:cs typeface="MS Gothic"/>
              </a:rPr>
              <a:t>→</a:t>
            </a:r>
            <a:r>
              <a:rPr sz="1050" dirty="0">
                <a:latin typeface="MS Gothic"/>
                <a:cs typeface="MS Gothic"/>
              </a:rPr>
              <a:t>	</a:t>
            </a:r>
            <a:r>
              <a:rPr sz="1050" u="sng" dirty="0">
                <a:uFill>
                  <a:solidFill>
                    <a:srgbClr val="000000"/>
                  </a:solidFill>
                </a:uFill>
                <a:latin typeface="Times New Roman"/>
                <a:cs typeface="Times New Roman"/>
              </a:rPr>
              <a:t>	</a:t>
            </a:r>
            <a:r>
              <a:rPr sz="1050" u="sng" spc="-50" dirty="0">
                <a:uFill>
                  <a:solidFill>
                    <a:srgbClr val="000000"/>
                  </a:solidFill>
                </a:uFill>
                <a:latin typeface="MS Gothic"/>
                <a:cs typeface="MS Gothic"/>
              </a:rPr>
              <a:t>人</a:t>
            </a:r>
            <a:endParaRPr sz="1050">
              <a:latin typeface="MS Gothic"/>
              <a:cs typeface="MS Gothic"/>
            </a:endParaRPr>
          </a:p>
          <a:p>
            <a:pPr marL="279400">
              <a:lnSpc>
                <a:spcPct val="100000"/>
              </a:lnSpc>
              <a:spcBef>
                <a:spcPts val="540"/>
              </a:spcBef>
              <a:tabLst>
                <a:tab pos="5481955" algn="l"/>
                <a:tab pos="5748655" algn="l"/>
                <a:tab pos="6282055" algn="l"/>
              </a:tabLst>
            </a:pPr>
            <a:r>
              <a:rPr sz="1050" dirty="0">
                <a:latin typeface="MS Gothic"/>
                <a:cs typeface="MS Gothic"/>
              </a:rPr>
              <a:t>□ト</a:t>
            </a:r>
            <a:r>
              <a:rPr sz="1050" spc="-15" dirty="0">
                <a:latin typeface="MS Gothic"/>
                <a:cs typeface="MS Gothic"/>
              </a:rPr>
              <a:t>ラ</a:t>
            </a:r>
            <a:r>
              <a:rPr sz="1050" dirty="0">
                <a:latin typeface="MS Gothic"/>
                <a:cs typeface="MS Gothic"/>
              </a:rPr>
              <a:t>ッ</a:t>
            </a:r>
            <a:r>
              <a:rPr sz="1050" spc="-15" dirty="0">
                <a:latin typeface="MS Gothic"/>
                <a:cs typeface="MS Gothic"/>
              </a:rPr>
              <a:t>ク</a:t>
            </a:r>
            <a:r>
              <a:rPr sz="1050" dirty="0">
                <a:latin typeface="MS Gothic"/>
                <a:cs typeface="MS Gothic"/>
              </a:rPr>
              <a:t>へ</a:t>
            </a:r>
            <a:r>
              <a:rPr sz="1050" spc="-15" dirty="0">
                <a:latin typeface="MS Gothic"/>
                <a:cs typeface="MS Gothic"/>
              </a:rPr>
              <a:t>の</a:t>
            </a:r>
            <a:r>
              <a:rPr sz="1050" dirty="0">
                <a:latin typeface="MS Gothic"/>
                <a:cs typeface="MS Gothic"/>
              </a:rPr>
              <a:t>積</a:t>
            </a:r>
            <a:r>
              <a:rPr sz="1050" spc="-15" dirty="0">
                <a:latin typeface="MS Gothic"/>
                <a:cs typeface="MS Gothic"/>
              </a:rPr>
              <a:t>込</a:t>
            </a:r>
            <a:r>
              <a:rPr sz="1050" spc="-400" dirty="0">
                <a:latin typeface="MS Gothic"/>
                <a:cs typeface="MS Gothic"/>
              </a:rPr>
              <a:t>み</a:t>
            </a:r>
            <a:r>
              <a:rPr sz="1050" spc="-70" dirty="0">
                <a:latin typeface="MS Gothic"/>
                <a:cs typeface="MS Gothic"/>
              </a:rPr>
              <a:t>（15：30～</a:t>
            </a:r>
            <a:r>
              <a:rPr sz="1050" dirty="0">
                <a:latin typeface="MS Gothic"/>
                <a:cs typeface="MS Gothic"/>
              </a:rPr>
              <a:t>予</a:t>
            </a:r>
            <a:r>
              <a:rPr sz="1050" spc="-15" dirty="0">
                <a:latin typeface="MS Gothic"/>
                <a:cs typeface="MS Gothic"/>
              </a:rPr>
              <a:t>定</a:t>
            </a:r>
            <a:r>
              <a:rPr sz="1050" spc="-400" dirty="0">
                <a:latin typeface="MS Gothic"/>
                <a:cs typeface="MS Gothic"/>
              </a:rPr>
              <a:t>）</a:t>
            </a:r>
            <a:r>
              <a:rPr sz="1050" spc="-15" dirty="0">
                <a:latin typeface="MS Gothic"/>
                <a:cs typeface="MS Gothic"/>
              </a:rPr>
              <a:t>倉</a:t>
            </a:r>
            <a:r>
              <a:rPr sz="1050" dirty="0">
                <a:latin typeface="MS Gothic"/>
                <a:cs typeface="MS Gothic"/>
              </a:rPr>
              <a:t>庫</a:t>
            </a:r>
            <a:r>
              <a:rPr sz="1050" spc="-15" dirty="0">
                <a:latin typeface="MS Gothic"/>
                <a:cs typeface="MS Gothic"/>
              </a:rPr>
              <a:t>に</a:t>
            </a:r>
            <a:r>
              <a:rPr sz="1050" dirty="0">
                <a:latin typeface="MS Gothic"/>
                <a:cs typeface="MS Gothic"/>
              </a:rPr>
              <a:t>て</a:t>
            </a:r>
            <a:r>
              <a:rPr sz="1050" spc="-15" dirty="0">
                <a:latin typeface="MS Gothic"/>
                <a:cs typeface="MS Gothic"/>
              </a:rPr>
              <a:t>荷降</a:t>
            </a:r>
            <a:r>
              <a:rPr sz="1050" dirty="0">
                <a:latin typeface="MS Gothic"/>
                <a:cs typeface="MS Gothic"/>
              </a:rPr>
              <a:t>ろ</a:t>
            </a:r>
            <a:r>
              <a:rPr sz="1050" spc="-204" dirty="0">
                <a:latin typeface="MS Gothic"/>
                <a:cs typeface="MS Gothic"/>
              </a:rPr>
              <a:t>し：</a:t>
            </a:r>
            <a:r>
              <a:rPr sz="1050" dirty="0">
                <a:latin typeface="MS Gothic"/>
                <a:cs typeface="MS Gothic"/>
              </a:rPr>
              <a:t>各</a:t>
            </a:r>
            <a:r>
              <a:rPr sz="1050" spc="-15" dirty="0">
                <a:latin typeface="MS Gothic"/>
                <a:cs typeface="MS Gothic"/>
              </a:rPr>
              <a:t>自</a:t>
            </a:r>
            <a:r>
              <a:rPr sz="1050" dirty="0">
                <a:latin typeface="MS Gothic"/>
                <a:cs typeface="MS Gothic"/>
              </a:rPr>
              <a:t>現</a:t>
            </a:r>
            <a:r>
              <a:rPr sz="1050" spc="-15" dirty="0">
                <a:latin typeface="MS Gothic"/>
                <a:cs typeface="MS Gothic"/>
              </a:rPr>
              <a:t>地</a:t>
            </a:r>
            <a:r>
              <a:rPr sz="1050" dirty="0">
                <a:latin typeface="MS Gothic"/>
                <a:cs typeface="MS Gothic"/>
              </a:rPr>
              <a:t>集合</a:t>
            </a:r>
            <a:r>
              <a:rPr sz="1050" spc="30" dirty="0">
                <a:latin typeface="MS Gothic"/>
                <a:cs typeface="MS Gothic"/>
              </a:rPr>
              <a:t> </a:t>
            </a:r>
            <a:r>
              <a:rPr sz="1050" dirty="0">
                <a:latin typeface="MS Gothic"/>
                <a:cs typeface="MS Gothic"/>
              </a:rPr>
              <a:t>備</a:t>
            </a:r>
            <a:r>
              <a:rPr sz="1050" spc="-15" dirty="0">
                <a:latin typeface="MS Gothic"/>
                <a:cs typeface="MS Gothic"/>
              </a:rPr>
              <a:t>品</a:t>
            </a:r>
            <a:r>
              <a:rPr sz="1050" dirty="0">
                <a:latin typeface="MS Gothic"/>
                <a:cs typeface="MS Gothic"/>
              </a:rPr>
              <a:t>荷降</a:t>
            </a:r>
            <a:r>
              <a:rPr sz="1050" spc="-15" dirty="0">
                <a:latin typeface="MS Gothic"/>
                <a:cs typeface="MS Gothic"/>
              </a:rPr>
              <a:t>ろ</a:t>
            </a:r>
            <a:r>
              <a:rPr sz="1050" spc="-50" dirty="0">
                <a:latin typeface="MS Gothic"/>
                <a:cs typeface="MS Gothic"/>
              </a:rPr>
              <a:t>し</a:t>
            </a:r>
            <a:r>
              <a:rPr sz="1050" dirty="0">
                <a:latin typeface="MS Gothic"/>
                <a:cs typeface="MS Gothic"/>
              </a:rPr>
              <a:t>	</a:t>
            </a:r>
            <a:r>
              <a:rPr sz="1050" spc="-50" dirty="0">
                <a:latin typeface="MS Gothic"/>
                <a:cs typeface="MS Gothic"/>
              </a:rPr>
              <a:t>→</a:t>
            </a:r>
            <a:r>
              <a:rPr sz="1050" dirty="0">
                <a:latin typeface="MS Gothic"/>
                <a:cs typeface="MS Gothic"/>
              </a:rPr>
              <a:t>	</a:t>
            </a:r>
            <a:r>
              <a:rPr sz="1050" u="sng" dirty="0">
                <a:uFill>
                  <a:solidFill>
                    <a:srgbClr val="000000"/>
                  </a:solidFill>
                </a:uFill>
                <a:latin typeface="Times New Roman"/>
                <a:cs typeface="Times New Roman"/>
              </a:rPr>
              <a:t>	</a:t>
            </a:r>
            <a:r>
              <a:rPr sz="1050" u="sng" spc="-50" dirty="0">
                <a:uFill>
                  <a:solidFill>
                    <a:srgbClr val="000000"/>
                  </a:solidFill>
                </a:uFill>
                <a:latin typeface="MS Gothic"/>
                <a:cs typeface="MS Gothic"/>
              </a:rPr>
              <a:t>人</a:t>
            </a:r>
            <a:endParaRPr sz="1050">
              <a:latin typeface="MS Gothic"/>
              <a:cs typeface="MS Gothic"/>
            </a:endParaRPr>
          </a:p>
          <a:p>
            <a:pPr marL="279400">
              <a:lnSpc>
                <a:spcPct val="100000"/>
              </a:lnSpc>
              <a:spcBef>
                <a:spcPts val="540"/>
              </a:spcBef>
            </a:pPr>
            <a:r>
              <a:rPr sz="1050" spc="-20" dirty="0">
                <a:latin typeface="MS Gothic"/>
                <a:cs typeface="MS Gothic"/>
              </a:rPr>
              <a:t>※動きやすい服装で、必ず軍手を持参ください。</a:t>
            </a:r>
            <a:endParaRPr sz="1050">
              <a:latin typeface="MS Gothic"/>
              <a:cs typeface="MS Gothic"/>
            </a:endParaRPr>
          </a:p>
          <a:p>
            <a:pPr marL="413384" marR="141605" indent="-134620">
              <a:lnSpc>
                <a:spcPct val="142900"/>
              </a:lnSpc>
            </a:pPr>
            <a:r>
              <a:rPr sz="1050" spc="-15" dirty="0">
                <a:latin typeface="MS Gothic"/>
                <a:cs typeface="MS Gothic"/>
              </a:rPr>
              <a:t>※通常開催時刻と異なる場合や、運搬車の都合や開催会場から倉庫の距離等により</a:t>
            </a:r>
            <a:r>
              <a:rPr sz="1050" u="sng" spc="-20" dirty="0">
                <a:uFill>
                  <a:solidFill>
                    <a:srgbClr val="000000"/>
                  </a:solidFill>
                </a:uFill>
                <a:latin typeface="MS Gothic"/>
                <a:cs typeface="MS Gothic"/>
              </a:rPr>
              <a:t>時間調整が入ること</a:t>
            </a:r>
            <a:r>
              <a:rPr sz="1050" spc="-20" dirty="0">
                <a:latin typeface="MS Gothic"/>
                <a:cs typeface="MS Gothic"/>
              </a:rPr>
              <a:t>がございます。その際は説明会にてご説明いたします。</a:t>
            </a:r>
            <a:endParaRPr sz="1050">
              <a:latin typeface="MS Gothic"/>
              <a:cs typeface="MS Gothic"/>
            </a:endParaRPr>
          </a:p>
          <a:p>
            <a:pPr marL="279400">
              <a:lnSpc>
                <a:spcPct val="100000"/>
              </a:lnSpc>
              <a:spcBef>
                <a:spcPts val="540"/>
              </a:spcBef>
            </a:pPr>
            <a:r>
              <a:rPr sz="1050" spc="-15" dirty="0">
                <a:latin typeface="MS Gothic"/>
                <a:cs typeface="MS Gothic"/>
              </a:rPr>
              <a:t>※前日・当日どちらもあおぞら倉庫</a:t>
            </a:r>
            <a:r>
              <a:rPr sz="1050" dirty="0">
                <a:latin typeface="MS Gothic"/>
                <a:cs typeface="MS Gothic"/>
              </a:rPr>
              <a:t>（</a:t>
            </a:r>
            <a:r>
              <a:rPr sz="1050" spc="-15" dirty="0">
                <a:latin typeface="MS Gothic"/>
                <a:cs typeface="MS Gothic"/>
              </a:rPr>
              <a:t>旧ふれあいセンター）もしくは塚野目倉庫での作業と</a:t>
            </a:r>
            <a:r>
              <a:rPr sz="1050" spc="-25" dirty="0">
                <a:solidFill>
                  <a:srgbClr val="0D0D0D"/>
                </a:solidFill>
                <a:latin typeface="MS Gothic"/>
                <a:cs typeface="MS Gothic"/>
              </a:rPr>
              <a:t>なります。</a:t>
            </a:r>
            <a:endParaRPr sz="1050">
              <a:latin typeface="MS Gothic"/>
              <a:cs typeface="MS Gothic"/>
            </a:endParaRPr>
          </a:p>
          <a:p>
            <a:pPr>
              <a:lnSpc>
                <a:spcPct val="100000"/>
              </a:lnSpc>
            </a:pPr>
            <a:endParaRPr sz="1050">
              <a:latin typeface="MS Gothic"/>
              <a:cs typeface="MS Gothic"/>
            </a:endParaRPr>
          </a:p>
          <a:p>
            <a:pPr>
              <a:lnSpc>
                <a:spcPct val="100000"/>
              </a:lnSpc>
              <a:spcBef>
                <a:spcPts val="330"/>
              </a:spcBef>
            </a:pPr>
            <a:endParaRPr sz="1050">
              <a:latin typeface="MS Gothic"/>
              <a:cs typeface="MS Gothic"/>
            </a:endParaRPr>
          </a:p>
          <a:p>
            <a:pPr marL="12700">
              <a:lnSpc>
                <a:spcPct val="100000"/>
              </a:lnSpc>
              <a:spcBef>
                <a:spcPts val="5"/>
              </a:spcBef>
            </a:pPr>
            <a:r>
              <a:rPr sz="1050" spc="-20" dirty="0">
                <a:latin typeface="MS Gothic"/>
                <a:cs typeface="MS Gothic"/>
              </a:rPr>
              <a:t>●三条マルシェ以外のイベントのご紹介を希望しますか？</a:t>
            </a:r>
            <a:endParaRPr sz="1050">
              <a:latin typeface="MS Gothic"/>
              <a:cs typeface="MS Gothic"/>
            </a:endParaRPr>
          </a:p>
          <a:p>
            <a:pPr>
              <a:lnSpc>
                <a:spcPct val="100000"/>
              </a:lnSpc>
              <a:spcBef>
                <a:spcPts val="190"/>
              </a:spcBef>
            </a:pPr>
            <a:endParaRPr sz="1050">
              <a:latin typeface="MS Gothic"/>
              <a:cs typeface="MS Gothic"/>
            </a:endParaRPr>
          </a:p>
          <a:p>
            <a:pPr marL="267335">
              <a:lnSpc>
                <a:spcPct val="100000"/>
              </a:lnSpc>
              <a:tabLst>
                <a:tab pos="1195070" algn="l"/>
              </a:tabLst>
            </a:pPr>
            <a:r>
              <a:rPr sz="1000" spc="-10" dirty="0">
                <a:latin typeface="MS Gothic"/>
                <a:cs typeface="MS Gothic"/>
              </a:rPr>
              <a:t>□</a:t>
            </a:r>
            <a:r>
              <a:rPr sz="1050" dirty="0">
                <a:latin typeface="MS Gothic"/>
                <a:cs typeface="MS Gothic"/>
              </a:rPr>
              <a:t>希望</a:t>
            </a:r>
            <a:r>
              <a:rPr sz="1050" spc="-15" dirty="0">
                <a:latin typeface="MS Gothic"/>
                <a:cs typeface="MS Gothic"/>
              </a:rPr>
              <a:t>す</a:t>
            </a:r>
            <a:r>
              <a:rPr sz="1050" spc="-50" dirty="0">
                <a:latin typeface="MS Gothic"/>
                <a:cs typeface="MS Gothic"/>
              </a:rPr>
              <a:t>る</a:t>
            </a:r>
            <a:r>
              <a:rPr sz="1050" dirty="0">
                <a:latin typeface="MS Gothic"/>
                <a:cs typeface="MS Gothic"/>
              </a:rPr>
              <a:t>	</a:t>
            </a:r>
            <a:r>
              <a:rPr sz="1050" spc="-15" dirty="0">
                <a:latin typeface="MS Gothic"/>
                <a:cs typeface="MS Gothic"/>
              </a:rPr>
              <a:t>※</a:t>
            </a:r>
            <a:r>
              <a:rPr sz="1050" dirty="0">
                <a:latin typeface="MS Gothic"/>
                <a:cs typeface="MS Gothic"/>
              </a:rPr>
              <a:t>主</a:t>
            </a:r>
            <a:r>
              <a:rPr sz="1050" spc="-15" dirty="0">
                <a:latin typeface="MS Gothic"/>
                <a:cs typeface="MS Gothic"/>
              </a:rPr>
              <a:t>催者</a:t>
            </a:r>
            <a:r>
              <a:rPr sz="1050" dirty="0">
                <a:latin typeface="MS Gothic"/>
                <a:cs typeface="MS Gothic"/>
              </a:rPr>
              <a:t>へ連</a:t>
            </a:r>
            <a:r>
              <a:rPr sz="1050" spc="-15" dirty="0">
                <a:latin typeface="MS Gothic"/>
                <a:cs typeface="MS Gothic"/>
              </a:rPr>
              <a:t>絡</a:t>
            </a:r>
            <a:r>
              <a:rPr sz="1050" dirty="0">
                <a:latin typeface="MS Gothic"/>
                <a:cs typeface="MS Gothic"/>
              </a:rPr>
              <a:t>先</a:t>
            </a:r>
            <a:r>
              <a:rPr sz="1050" spc="-15" dirty="0">
                <a:latin typeface="MS Gothic"/>
                <a:cs typeface="MS Gothic"/>
              </a:rPr>
              <a:t>を</a:t>
            </a:r>
            <a:r>
              <a:rPr sz="1050" dirty="0">
                <a:latin typeface="MS Gothic"/>
                <a:cs typeface="MS Gothic"/>
              </a:rPr>
              <a:t>お</a:t>
            </a:r>
            <a:r>
              <a:rPr sz="1050" spc="-15" dirty="0">
                <a:latin typeface="MS Gothic"/>
                <a:cs typeface="MS Gothic"/>
              </a:rPr>
              <a:t>伝</a:t>
            </a:r>
            <a:r>
              <a:rPr sz="1050" dirty="0">
                <a:latin typeface="MS Gothic"/>
                <a:cs typeface="MS Gothic"/>
              </a:rPr>
              <a:t>え</a:t>
            </a:r>
            <a:r>
              <a:rPr sz="1050" spc="-15" dirty="0">
                <a:latin typeface="MS Gothic"/>
                <a:cs typeface="MS Gothic"/>
              </a:rPr>
              <a:t>す</a:t>
            </a:r>
            <a:r>
              <a:rPr sz="1050" dirty="0">
                <a:latin typeface="MS Gothic"/>
                <a:cs typeface="MS Gothic"/>
              </a:rPr>
              <a:t>る</a:t>
            </a:r>
            <a:r>
              <a:rPr sz="1050" spc="-15" dirty="0">
                <a:latin typeface="MS Gothic"/>
                <a:cs typeface="MS Gothic"/>
              </a:rPr>
              <a:t>こ</a:t>
            </a:r>
            <a:r>
              <a:rPr sz="1050" dirty="0">
                <a:latin typeface="MS Gothic"/>
                <a:cs typeface="MS Gothic"/>
              </a:rPr>
              <a:t>とが</a:t>
            </a:r>
            <a:r>
              <a:rPr sz="1050" spc="-15" dirty="0">
                <a:latin typeface="MS Gothic"/>
                <a:cs typeface="MS Gothic"/>
              </a:rPr>
              <a:t>あ</a:t>
            </a:r>
            <a:r>
              <a:rPr sz="1050" dirty="0">
                <a:latin typeface="MS Gothic"/>
                <a:cs typeface="MS Gothic"/>
              </a:rPr>
              <a:t>り</a:t>
            </a:r>
            <a:r>
              <a:rPr sz="1050" spc="-15" dirty="0">
                <a:latin typeface="MS Gothic"/>
                <a:cs typeface="MS Gothic"/>
              </a:rPr>
              <a:t>ま</a:t>
            </a:r>
            <a:r>
              <a:rPr sz="1050" dirty="0">
                <a:latin typeface="MS Gothic"/>
                <a:cs typeface="MS Gothic"/>
              </a:rPr>
              <a:t>す</a:t>
            </a:r>
            <a:r>
              <a:rPr sz="1050" spc="-50" dirty="0">
                <a:latin typeface="MS Gothic"/>
                <a:cs typeface="MS Gothic"/>
              </a:rPr>
              <a:t>。</a:t>
            </a:r>
            <a:endParaRPr sz="1050">
              <a:latin typeface="MS Gothic"/>
              <a:cs typeface="MS Gothic"/>
            </a:endParaRPr>
          </a:p>
          <a:p>
            <a:pPr>
              <a:lnSpc>
                <a:spcPct val="100000"/>
              </a:lnSpc>
              <a:spcBef>
                <a:spcPts val="190"/>
              </a:spcBef>
            </a:pPr>
            <a:endParaRPr sz="1050">
              <a:latin typeface="MS Gothic"/>
              <a:cs typeface="MS Gothic"/>
            </a:endParaRPr>
          </a:p>
          <a:p>
            <a:pPr marL="279400">
              <a:lnSpc>
                <a:spcPct val="100000"/>
              </a:lnSpc>
            </a:pPr>
            <a:r>
              <a:rPr sz="1050" spc="-20" dirty="0">
                <a:latin typeface="MS Gothic"/>
                <a:cs typeface="MS Gothic"/>
              </a:rPr>
              <a:t>□希望しない</a:t>
            </a:r>
            <a:endParaRPr sz="1050">
              <a:latin typeface="MS Gothic"/>
              <a:cs typeface="MS Gothic"/>
            </a:endParaRPr>
          </a:p>
          <a:p>
            <a:pPr>
              <a:lnSpc>
                <a:spcPct val="100000"/>
              </a:lnSpc>
              <a:spcBef>
                <a:spcPts val="204"/>
              </a:spcBef>
            </a:pPr>
            <a:endParaRPr sz="1050">
              <a:latin typeface="MS Gothic"/>
              <a:cs typeface="MS Gothic"/>
            </a:endParaRPr>
          </a:p>
          <a:p>
            <a:pPr marL="12700">
              <a:lnSpc>
                <a:spcPct val="100000"/>
              </a:lnSpc>
            </a:pPr>
            <a:r>
              <a:rPr sz="1050" spc="-20" dirty="0">
                <a:latin typeface="MS Gothic"/>
                <a:cs typeface="MS Gothic"/>
              </a:rPr>
              <a:t>●ご意見・ご要望がありましたらお書きください。</a:t>
            </a:r>
            <a:endParaRPr sz="1050">
              <a:latin typeface="MS Gothic"/>
              <a:cs typeface="MS Gothic"/>
            </a:endParaRPr>
          </a:p>
        </p:txBody>
      </p:sp>
      <p:sp>
        <p:nvSpPr>
          <p:cNvPr id="4" name="object 4"/>
          <p:cNvSpPr/>
          <p:nvPr/>
        </p:nvSpPr>
        <p:spPr>
          <a:xfrm>
            <a:off x="498348" y="7641094"/>
            <a:ext cx="6551930" cy="1079500"/>
          </a:xfrm>
          <a:custGeom>
            <a:avLst/>
            <a:gdLst/>
            <a:ahLst/>
            <a:cxnLst/>
            <a:rect l="l" t="t" r="r" b="b"/>
            <a:pathLst>
              <a:path w="6551930" h="1079500">
                <a:moveTo>
                  <a:pt x="6096" y="182880"/>
                </a:moveTo>
                <a:lnTo>
                  <a:pt x="0" y="182880"/>
                </a:lnTo>
                <a:lnTo>
                  <a:pt x="0" y="361175"/>
                </a:lnTo>
                <a:lnTo>
                  <a:pt x="0" y="539483"/>
                </a:lnTo>
                <a:lnTo>
                  <a:pt x="0" y="716267"/>
                </a:lnTo>
                <a:lnTo>
                  <a:pt x="6096" y="716267"/>
                </a:lnTo>
                <a:lnTo>
                  <a:pt x="6096" y="539483"/>
                </a:lnTo>
                <a:lnTo>
                  <a:pt x="6096" y="361175"/>
                </a:lnTo>
                <a:lnTo>
                  <a:pt x="6096" y="182880"/>
                </a:lnTo>
                <a:close/>
              </a:path>
              <a:path w="6551930" h="1079500">
                <a:moveTo>
                  <a:pt x="6551663" y="716280"/>
                </a:moveTo>
                <a:lnTo>
                  <a:pt x="6545580" y="716280"/>
                </a:lnTo>
                <a:lnTo>
                  <a:pt x="6545580" y="894575"/>
                </a:lnTo>
                <a:lnTo>
                  <a:pt x="6545580" y="1072883"/>
                </a:lnTo>
                <a:lnTo>
                  <a:pt x="6096" y="1072883"/>
                </a:lnTo>
                <a:lnTo>
                  <a:pt x="6096" y="894575"/>
                </a:lnTo>
                <a:lnTo>
                  <a:pt x="6096" y="716280"/>
                </a:lnTo>
                <a:lnTo>
                  <a:pt x="0" y="716280"/>
                </a:lnTo>
                <a:lnTo>
                  <a:pt x="0" y="894575"/>
                </a:lnTo>
                <a:lnTo>
                  <a:pt x="0" y="1072883"/>
                </a:lnTo>
                <a:lnTo>
                  <a:pt x="0" y="1078979"/>
                </a:lnTo>
                <a:lnTo>
                  <a:pt x="6096" y="1078979"/>
                </a:lnTo>
                <a:lnTo>
                  <a:pt x="6545580" y="1078979"/>
                </a:lnTo>
                <a:lnTo>
                  <a:pt x="6551663" y="1078979"/>
                </a:lnTo>
                <a:lnTo>
                  <a:pt x="6551663" y="1072883"/>
                </a:lnTo>
                <a:lnTo>
                  <a:pt x="6551663" y="894575"/>
                </a:lnTo>
                <a:lnTo>
                  <a:pt x="6551663" y="716280"/>
                </a:lnTo>
                <a:close/>
              </a:path>
              <a:path w="6551930" h="1079500">
                <a:moveTo>
                  <a:pt x="6551663" y="182880"/>
                </a:moveTo>
                <a:lnTo>
                  <a:pt x="6545580" y="182880"/>
                </a:lnTo>
                <a:lnTo>
                  <a:pt x="6545580" y="361175"/>
                </a:lnTo>
                <a:lnTo>
                  <a:pt x="6545580" y="539483"/>
                </a:lnTo>
                <a:lnTo>
                  <a:pt x="6545580" y="716267"/>
                </a:lnTo>
                <a:lnTo>
                  <a:pt x="6551663" y="716267"/>
                </a:lnTo>
                <a:lnTo>
                  <a:pt x="6551663" y="539483"/>
                </a:lnTo>
                <a:lnTo>
                  <a:pt x="6551663" y="361175"/>
                </a:lnTo>
                <a:lnTo>
                  <a:pt x="6551663" y="182880"/>
                </a:lnTo>
                <a:close/>
              </a:path>
              <a:path w="6551930" h="1079500">
                <a:moveTo>
                  <a:pt x="6551663" y="0"/>
                </a:moveTo>
                <a:lnTo>
                  <a:pt x="6545580" y="0"/>
                </a:lnTo>
                <a:lnTo>
                  <a:pt x="6096" y="0"/>
                </a:lnTo>
                <a:lnTo>
                  <a:pt x="0" y="0"/>
                </a:lnTo>
                <a:lnTo>
                  <a:pt x="0" y="6083"/>
                </a:lnTo>
                <a:lnTo>
                  <a:pt x="0" y="182867"/>
                </a:lnTo>
                <a:lnTo>
                  <a:pt x="6096" y="182867"/>
                </a:lnTo>
                <a:lnTo>
                  <a:pt x="6096" y="6083"/>
                </a:lnTo>
                <a:lnTo>
                  <a:pt x="6545580" y="6083"/>
                </a:lnTo>
                <a:lnTo>
                  <a:pt x="6545580" y="182867"/>
                </a:lnTo>
                <a:lnTo>
                  <a:pt x="6551663" y="182867"/>
                </a:lnTo>
                <a:lnTo>
                  <a:pt x="6551663" y="6083"/>
                </a:lnTo>
                <a:lnTo>
                  <a:pt x="6551663" y="0"/>
                </a:lnTo>
                <a:close/>
              </a:path>
            </a:pathLst>
          </a:custGeom>
          <a:solidFill>
            <a:srgbClr val="000000"/>
          </a:solidFill>
        </p:spPr>
        <p:txBody>
          <a:bodyPr wrap="square" lIns="0" tIns="0" rIns="0" bIns="0" rtlCol="0"/>
          <a:lstStyle/>
          <a:p>
            <a:endParaRPr/>
          </a:p>
        </p:txBody>
      </p:sp>
      <p:sp>
        <p:nvSpPr>
          <p:cNvPr id="5" name="object 5"/>
          <p:cNvSpPr txBox="1"/>
          <p:nvPr/>
        </p:nvSpPr>
        <p:spPr>
          <a:xfrm>
            <a:off x="929436" y="8698229"/>
            <a:ext cx="5994400" cy="208279"/>
          </a:xfrm>
          <a:prstGeom prst="rect">
            <a:avLst/>
          </a:prstGeom>
        </p:spPr>
        <p:txBody>
          <a:bodyPr vert="horz" wrap="square" lIns="0" tIns="12700" rIns="0" bIns="0" rtlCol="0">
            <a:spAutoFit/>
          </a:bodyPr>
          <a:lstStyle/>
          <a:p>
            <a:pPr marL="12700">
              <a:lnSpc>
                <a:spcPct val="100000"/>
              </a:lnSpc>
              <a:spcBef>
                <a:spcPts val="100"/>
              </a:spcBef>
            </a:pPr>
            <a:r>
              <a:rPr sz="1200" dirty="0">
                <a:latin typeface="MS Gothic"/>
                <a:cs typeface="MS Gothic"/>
              </a:rPr>
              <a:t>～ご協力ありがとうございます！今後も三条マルシェをよろしくお願いいたします。</a:t>
            </a:r>
            <a:r>
              <a:rPr sz="1200" spc="-50" dirty="0">
                <a:latin typeface="MS Gothic"/>
                <a:cs typeface="MS Gothic"/>
              </a:rPr>
              <a:t>～</a:t>
            </a:r>
            <a:endParaRPr sz="1200">
              <a:latin typeface="MS Gothic"/>
              <a:cs typeface="MS Gothic"/>
            </a:endParaRPr>
          </a:p>
        </p:txBody>
      </p:sp>
      <p:sp>
        <p:nvSpPr>
          <p:cNvPr id="6" name="object 6"/>
          <p:cNvSpPr txBox="1"/>
          <p:nvPr/>
        </p:nvSpPr>
        <p:spPr>
          <a:xfrm>
            <a:off x="5592445" y="419099"/>
            <a:ext cx="1323975" cy="276225"/>
          </a:xfrm>
          <a:prstGeom prst="rect">
            <a:avLst/>
          </a:prstGeom>
          <a:ln w="19050">
            <a:solidFill>
              <a:srgbClr val="000000"/>
            </a:solidFill>
          </a:ln>
        </p:spPr>
        <p:txBody>
          <a:bodyPr vert="horz" wrap="square" lIns="0" tIns="34925" rIns="0" bIns="0" rtlCol="0">
            <a:spAutoFit/>
          </a:bodyPr>
          <a:lstStyle/>
          <a:p>
            <a:pPr marL="85725">
              <a:lnSpc>
                <a:spcPct val="100000"/>
              </a:lnSpc>
              <a:spcBef>
                <a:spcPts val="275"/>
              </a:spcBef>
              <a:tabLst>
                <a:tab pos="542290" algn="l"/>
              </a:tabLst>
            </a:pPr>
            <a:r>
              <a:rPr sz="1200" dirty="0">
                <a:latin typeface="MS PGothic"/>
                <a:cs typeface="MS PGothic"/>
              </a:rPr>
              <a:t>提</a:t>
            </a:r>
            <a:r>
              <a:rPr sz="1200" spc="-50" dirty="0">
                <a:latin typeface="MS PGothic"/>
                <a:cs typeface="MS PGothic"/>
              </a:rPr>
              <a:t>出</a:t>
            </a:r>
            <a:r>
              <a:rPr sz="1200" dirty="0">
                <a:latin typeface="MS PGothic"/>
                <a:cs typeface="MS PGothic"/>
              </a:rPr>
              <a:t>	</a:t>
            </a:r>
            <a:r>
              <a:rPr sz="1200" spc="160" dirty="0">
                <a:latin typeface="MS PGothic"/>
                <a:cs typeface="MS PGothic"/>
              </a:rPr>
              <a:t>２</a:t>
            </a:r>
            <a:r>
              <a:rPr sz="1200" spc="160" dirty="0">
                <a:latin typeface="Cambria"/>
                <a:cs typeface="Cambria"/>
              </a:rPr>
              <a:t>/</a:t>
            </a:r>
            <a:r>
              <a:rPr sz="1200" spc="160" dirty="0">
                <a:latin typeface="MS PGothic"/>
                <a:cs typeface="MS PGothic"/>
              </a:rPr>
              <a:t>６</a:t>
            </a:r>
            <a:r>
              <a:rPr sz="1200" dirty="0">
                <a:latin typeface="MS PGothic"/>
                <a:cs typeface="MS PGothic"/>
              </a:rPr>
              <a:t>枚</a:t>
            </a:r>
            <a:r>
              <a:rPr sz="1200" spc="-50" dirty="0">
                <a:latin typeface="MS PGothic"/>
                <a:cs typeface="MS PGothic"/>
              </a:rPr>
              <a:t>目</a:t>
            </a:r>
            <a:endParaRPr sz="1200">
              <a:latin typeface="MS PGothic"/>
              <a:cs typeface="MS PGothic"/>
            </a:endParaRPr>
          </a:p>
        </p:txBody>
      </p:sp>
      <p:sp>
        <p:nvSpPr>
          <p:cNvPr id="7" name="object 7"/>
          <p:cNvSpPr txBox="1"/>
          <p:nvPr/>
        </p:nvSpPr>
        <p:spPr>
          <a:xfrm>
            <a:off x="514350" y="9004300"/>
            <a:ext cx="6624320" cy="1458595"/>
          </a:xfrm>
          <a:prstGeom prst="rect">
            <a:avLst/>
          </a:prstGeom>
          <a:ln w="6350">
            <a:solidFill>
              <a:srgbClr val="000000"/>
            </a:solidFill>
          </a:ln>
        </p:spPr>
        <p:txBody>
          <a:bodyPr vert="horz" wrap="square" lIns="0" tIns="78740" rIns="0" bIns="0" rtlCol="0">
            <a:spAutoFit/>
          </a:bodyPr>
          <a:lstStyle/>
          <a:p>
            <a:pPr marL="95250">
              <a:lnSpc>
                <a:spcPct val="100000"/>
              </a:lnSpc>
              <a:spcBef>
                <a:spcPts val="620"/>
              </a:spcBef>
            </a:pPr>
            <a:r>
              <a:rPr sz="1050" spc="30" dirty="0">
                <a:latin typeface="MS PGothic"/>
                <a:cs typeface="MS PGothic"/>
              </a:rPr>
              <a:t>お申し込み先：三条マルシェ実行委員会事務局</a:t>
            </a:r>
            <a:endParaRPr sz="1050">
              <a:latin typeface="MS PGothic"/>
              <a:cs typeface="MS PGothic"/>
            </a:endParaRPr>
          </a:p>
          <a:p>
            <a:pPr marL="95250" marR="3423285">
              <a:lnSpc>
                <a:spcPts val="1800"/>
              </a:lnSpc>
              <a:spcBef>
                <a:spcPts val="150"/>
              </a:spcBef>
              <a:tabLst>
                <a:tab pos="925830" algn="l"/>
              </a:tabLst>
            </a:pPr>
            <a:r>
              <a:rPr sz="1050" dirty="0">
                <a:latin typeface="MS PGothic"/>
                <a:cs typeface="MS PGothic"/>
              </a:rPr>
              <a:t>〒</a:t>
            </a:r>
            <a:r>
              <a:rPr sz="1050" spc="-10" dirty="0">
                <a:latin typeface="Cambria"/>
                <a:cs typeface="Cambria"/>
              </a:rPr>
              <a:t>955-</a:t>
            </a:r>
            <a:r>
              <a:rPr sz="1050" spc="-20" dirty="0">
                <a:latin typeface="Cambria"/>
                <a:cs typeface="Cambria"/>
              </a:rPr>
              <a:t>0071</a:t>
            </a:r>
            <a:r>
              <a:rPr sz="1050" dirty="0">
                <a:latin typeface="Cambria"/>
                <a:cs typeface="Cambria"/>
              </a:rPr>
              <a:t>	</a:t>
            </a:r>
            <a:r>
              <a:rPr sz="1050" dirty="0">
                <a:latin typeface="MS PGothic"/>
                <a:cs typeface="MS PGothic"/>
              </a:rPr>
              <a:t>三</a:t>
            </a:r>
            <a:r>
              <a:rPr sz="1050" spc="-15" dirty="0">
                <a:latin typeface="MS PGothic"/>
                <a:cs typeface="MS PGothic"/>
              </a:rPr>
              <a:t>条</a:t>
            </a:r>
            <a:r>
              <a:rPr sz="1050" dirty="0">
                <a:latin typeface="MS PGothic"/>
                <a:cs typeface="MS PGothic"/>
              </a:rPr>
              <a:t>市</a:t>
            </a:r>
            <a:r>
              <a:rPr sz="1050" spc="-15" dirty="0">
                <a:latin typeface="MS PGothic"/>
                <a:cs typeface="MS PGothic"/>
              </a:rPr>
              <a:t>本町</a:t>
            </a:r>
            <a:r>
              <a:rPr sz="1050" spc="85" dirty="0">
                <a:latin typeface="MS PGothic"/>
                <a:cs typeface="MS PGothic"/>
              </a:rPr>
              <a:t>３</a:t>
            </a:r>
            <a:r>
              <a:rPr sz="1050" spc="125" dirty="0">
                <a:latin typeface="MS PGothic"/>
                <a:cs typeface="MS PGothic"/>
              </a:rPr>
              <a:t>丁</a:t>
            </a:r>
            <a:r>
              <a:rPr sz="1050" spc="110" dirty="0">
                <a:latin typeface="MS PGothic"/>
                <a:cs typeface="MS PGothic"/>
              </a:rPr>
              <a:t>目</a:t>
            </a:r>
            <a:r>
              <a:rPr sz="1050" spc="165" dirty="0">
                <a:latin typeface="MS PGothic"/>
                <a:cs typeface="MS PGothic"/>
              </a:rPr>
              <a:t>７</a:t>
            </a:r>
            <a:r>
              <a:rPr sz="1050" spc="165" dirty="0">
                <a:latin typeface="Cambria"/>
                <a:cs typeface="Cambria"/>
              </a:rPr>
              <a:t>-</a:t>
            </a:r>
            <a:r>
              <a:rPr sz="1050" spc="135" dirty="0">
                <a:latin typeface="MS PGothic"/>
                <a:cs typeface="MS PGothic"/>
              </a:rPr>
              <a:t>８</a:t>
            </a:r>
            <a:r>
              <a:rPr sz="1050" spc="135" dirty="0">
                <a:latin typeface="Cambria"/>
                <a:cs typeface="Cambria"/>
              </a:rPr>
              <a:t>(</a:t>
            </a:r>
            <a:r>
              <a:rPr sz="1050" dirty="0">
                <a:latin typeface="MS PGothic"/>
                <a:cs typeface="MS PGothic"/>
              </a:rPr>
              <a:t>丸</a:t>
            </a:r>
            <a:r>
              <a:rPr sz="1050" spc="-15" dirty="0">
                <a:latin typeface="MS PGothic"/>
                <a:cs typeface="MS PGothic"/>
              </a:rPr>
              <a:t>井</a:t>
            </a:r>
            <a:r>
              <a:rPr sz="1050" dirty="0">
                <a:latin typeface="MS PGothic"/>
                <a:cs typeface="MS PGothic"/>
              </a:rPr>
              <a:t>今</a:t>
            </a:r>
            <a:r>
              <a:rPr sz="1050" spc="-15" dirty="0">
                <a:latin typeface="MS PGothic"/>
                <a:cs typeface="MS PGothic"/>
              </a:rPr>
              <a:t>井</a:t>
            </a:r>
            <a:r>
              <a:rPr sz="1050" dirty="0">
                <a:latin typeface="MS PGothic"/>
                <a:cs typeface="MS PGothic"/>
              </a:rPr>
              <a:t>邸</a:t>
            </a:r>
            <a:r>
              <a:rPr sz="1050" spc="-15" dirty="0">
                <a:latin typeface="MS PGothic"/>
                <a:cs typeface="MS PGothic"/>
              </a:rPr>
              <a:t>内</a:t>
            </a:r>
            <a:r>
              <a:rPr sz="1050" spc="-50" dirty="0">
                <a:latin typeface="Cambria"/>
                <a:cs typeface="Cambria"/>
              </a:rPr>
              <a:t>)</a:t>
            </a:r>
            <a:r>
              <a:rPr sz="1050" spc="105" dirty="0">
                <a:latin typeface="Cambria"/>
                <a:cs typeface="Cambria"/>
              </a:rPr>
              <a:t> TEL</a:t>
            </a:r>
            <a:r>
              <a:rPr sz="1050" spc="105" dirty="0">
                <a:latin typeface="MS PGothic"/>
                <a:cs typeface="MS PGothic"/>
              </a:rPr>
              <a:t>：</a:t>
            </a:r>
            <a:r>
              <a:rPr sz="1050" spc="105" dirty="0">
                <a:latin typeface="Cambria"/>
                <a:cs typeface="Cambria"/>
              </a:rPr>
              <a:t>090-</a:t>
            </a:r>
            <a:r>
              <a:rPr sz="1050" spc="-10" dirty="0">
                <a:latin typeface="Cambria"/>
                <a:cs typeface="Cambria"/>
              </a:rPr>
              <a:t>8859-</a:t>
            </a:r>
            <a:r>
              <a:rPr sz="1050" spc="-20" dirty="0">
                <a:latin typeface="Cambria"/>
                <a:cs typeface="Cambria"/>
              </a:rPr>
              <a:t>9939</a:t>
            </a:r>
            <a:endParaRPr sz="1050">
              <a:latin typeface="Cambria"/>
              <a:cs typeface="Cambria"/>
            </a:endParaRPr>
          </a:p>
          <a:p>
            <a:pPr marL="95250">
              <a:lnSpc>
                <a:spcPct val="100000"/>
              </a:lnSpc>
              <a:spcBef>
                <a:spcPts val="395"/>
              </a:spcBef>
            </a:pPr>
            <a:r>
              <a:rPr sz="1050" spc="-10" dirty="0">
                <a:latin typeface="Cambria"/>
                <a:cs typeface="Cambria"/>
              </a:rPr>
              <a:t>Mail</a:t>
            </a:r>
            <a:r>
              <a:rPr sz="1050" spc="-10" dirty="0">
                <a:latin typeface="MS PGothic"/>
                <a:cs typeface="MS PGothic"/>
              </a:rPr>
              <a:t>：</a:t>
            </a:r>
            <a:r>
              <a:rPr sz="1050" u="sng" spc="-10" dirty="0">
                <a:solidFill>
                  <a:srgbClr val="0462C1"/>
                </a:solidFill>
                <a:uFill>
                  <a:solidFill>
                    <a:srgbClr val="0462C1"/>
                  </a:solidFill>
                </a:uFill>
                <a:latin typeface="Cambria"/>
                <a:cs typeface="Cambria"/>
                <a:hlinkClick r:id="rId2"/>
              </a:rPr>
              <a:t>sanjo.marche+markets@gmail.com</a:t>
            </a:r>
            <a:endParaRPr sz="1050">
              <a:latin typeface="Cambria"/>
              <a:cs typeface="Cambria"/>
            </a:endParaRPr>
          </a:p>
          <a:p>
            <a:pPr marL="95250">
              <a:lnSpc>
                <a:spcPct val="100000"/>
              </a:lnSpc>
              <a:spcBef>
                <a:spcPts val="540"/>
              </a:spcBef>
            </a:pPr>
            <a:r>
              <a:rPr sz="1050" spc="114" dirty="0">
                <a:latin typeface="Cambria"/>
                <a:cs typeface="Cambria"/>
              </a:rPr>
              <a:t>PDF</a:t>
            </a:r>
            <a:r>
              <a:rPr sz="1050" spc="140" dirty="0">
                <a:latin typeface="Cambria"/>
                <a:cs typeface="Cambria"/>
              </a:rPr>
              <a:t> </a:t>
            </a:r>
            <a:r>
              <a:rPr sz="1050" spc="60" dirty="0">
                <a:latin typeface="MS PGothic"/>
                <a:cs typeface="MS PGothic"/>
              </a:rPr>
              <a:t>データが使用できない方は下記リンクから</a:t>
            </a:r>
            <a:r>
              <a:rPr sz="1050" dirty="0">
                <a:latin typeface="Cambria"/>
                <a:cs typeface="Cambria"/>
              </a:rPr>
              <a:t>Word</a:t>
            </a:r>
            <a:r>
              <a:rPr sz="1050" spc="140" dirty="0">
                <a:latin typeface="Cambria"/>
                <a:cs typeface="Cambria"/>
              </a:rPr>
              <a:t> </a:t>
            </a:r>
            <a:r>
              <a:rPr sz="1050" spc="130" dirty="0">
                <a:latin typeface="MS PGothic"/>
                <a:cs typeface="MS PGothic"/>
              </a:rPr>
              <a:t>データをダウンロードしてください。</a:t>
            </a:r>
            <a:endParaRPr sz="1050">
              <a:latin typeface="MS PGothic"/>
              <a:cs typeface="MS PGothic"/>
            </a:endParaRPr>
          </a:p>
          <a:p>
            <a:pPr marL="95250">
              <a:lnSpc>
                <a:spcPct val="100000"/>
              </a:lnSpc>
              <a:spcBef>
                <a:spcPts val="565"/>
              </a:spcBef>
            </a:pPr>
            <a:r>
              <a:rPr sz="1050" u="sng" spc="-10" dirty="0">
                <a:solidFill>
                  <a:srgbClr val="0462C1"/>
                </a:solidFill>
                <a:uFill>
                  <a:solidFill>
                    <a:srgbClr val="0462C1"/>
                  </a:solidFill>
                </a:uFill>
                <a:latin typeface="Cambria"/>
                <a:cs typeface="Cambria"/>
                <a:hlinkClick r:id="rId3"/>
              </a:rPr>
              <a:t>https://sanjoy-machinaka.jp/?p=11938</a:t>
            </a:r>
            <a:endParaRPr sz="1050">
              <a:latin typeface="Cambria"/>
              <a:cs typeface="Cambri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60323" y="328676"/>
            <a:ext cx="3785235" cy="208279"/>
          </a:xfrm>
          <a:prstGeom prst="rect">
            <a:avLst/>
          </a:prstGeom>
        </p:spPr>
        <p:txBody>
          <a:bodyPr vert="horz" wrap="square" lIns="0" tIns="12700" rIns="0" bIns="0" rtlCol="0">
            <a:spAutoFit/>
          </a:bodyPr>
          <a:lstStyle/>
          <a:p>
            <a:pPr marL="12700">
              <a:lnSpc>
                <a:spcPct val="100000"/>
              </a:lnSpc>
              <a:spcBef>
                <a:spcPts val="100"/>
              </a:spcBef>
            </a:pPr>
            <a:r>
              <a:rPr sz="1200" spc="-25" dirty="0">
                <a:latin typeface="MS PGothic"/>
                <a:cs typeface="MS PGothic"/>
              </a:rPr>
              <a:t>反社会的勢力ではないことの表明・確約に関する同意事項</a:t>
            </a:r>
            <a:endParaRPr sz="1200">
              <a:latin typeface="MS PGothic"/>
              <a:cs typeface="MS PGothic"/>
            </a:endParaRPr>
          </a:p>
        </p:txBody>
      </p:sp>
      <p:sp>
        <p:nvSpPr>
          <p:cNvPr id="3" name="object 3"/>
          <p:cNvSpPr txBox="1"/>
          <p:nvPr/>
        </p:nvSpPr>
        <p:spPr>
          <a:xfrm>
            <a:off x="560323" y="961999"/>
            <a:ext cx="6431915" cy="6541770"/>
          </a:xfrm>
          <a:prstGeom prst="rect">
            <a:avLst/>
          </a:prstGeom>
        </p:spPr>
        <p:txBody>
          <a:bodyPr vert="horz" wrap="square" lIns="0" tIns="12065" rIns="0" bIns="0" rtlCol="0">
            <a:spAutoFit/>
          </a:bodyPr>
          <a:lstStyle/>
          <a:p>
            <a:pPr marL="12700" marR="13970" indent="88265">
              <a:lnSpc>
                <a:spcPct val="136400"/>
              </a:lnSpc>
              <a:spcBef>
                <a:spcPts val="95"/>
              </a:spcBef>
            </a:pPr>
            <a:r>
              <a:rPr sz="1100" spc="-15" dirty="0">
                <a:latin typeface="MS PGothic"/>
                <a:cs typeface="MS PGothic"/>
              </a:rPr>
              <a:t>私は、「三条マルシェ」に露店を出店するにあたり、下記の各事項についての説明を受け、各事項を遵守する</a:t>
            </a:r>
            <a:r>
              <a:rPr sz="1100" spc="-20" dirty="0">
                <a:latin typeface="MS PGothic"/>
                <a:cs typeface="MS PGothic"/>
              </a:rPr>
              <a:t>ことを約束いたします。</a:t>
            </a:r>
            <a:endParaRPr sz="1100">
              <a:latin typeface="MS PGothic"/>
              <a:cs typeface="MS PGothic"/>
            </a:endParaRPr>
          </a:p>
          <a:p>
            <a:pPr marL="12700" marR="17145" indent="93980">
              <a:lnSpc>
                <a:spcPct val="136400"/>
              </a:lnSpc>
            </a:pPr>
            <a:r>
              <a:rPr sz="1100" dirty="0">
                <a:latin typeface="MS PGothic"/>
                <a:cs typeface="MS PGothic"/>
              </a:rPr>
              <a:t>また、「１」の各号への該当性や｢２｣</a:t>
            </a:r>
            <a:r>
              <a:rPr sz="1100" spc="-10" dirty="0">
                <a:latin typeface="MS PGothic"/>
                <a:cs typeface="MS PGothic"/>
              </a:rPr>
              <a:t>の各号の行為の調査のため、警察などの関係機関に対し、私や使用人</a:t>
            </a:r>
            <a:r>
              <a:rPr sz="1100" spc="-15" dirty="0">
                <a:latin typeface="MS PGothic"/>
                <a:cs typeface="MS PGothic"/>
              </a:rPr>
              <a:t>の情報を提供することに同意します。</a:t>
            </a:r>
            <a:endParaRPr sz="1100">
              <a:latin typeface="MS PGothic"/>
              <a:cs typeface="MS PGothic"/>
            </a:endParaRPr>
          </a:p>
          <a:p>
            <a:pPr>
              <a:lnSpc>
                <a:spcPct val="100000"/>
              </a:lnSpc>
              <a:spcBef>
                <a:spcPts val="869"/>
              </a:spcBef>
            </a:pPr>
            <a:endParaRPr sz="1100">
              <a:latin typeface="MS PGothic"/>
              <a:cs typeface="MS PGothic"/>
            </a:endParaRPr>
          </a:p>
          <a:p>
            <a:pPr algn="ctr">
              <a:lnSpc>
                <a:spcPct val="100000"/>
              </a:lnSpc>
            </a:pPr>
            <a:r>
              <a:rPr sz="1100" spc="-50" dirty="0">
                <a:latin typeface="MS PGothic"/>
                <a:cs typeface="MS PGothic"/>
              </a:rPr>
              <a:t>記</a:t>
            </a:r>
            <a:endParaRPr sz="1100">
              <a:latin typeface="MS PGothic"/>
              <a:cs typeface="MS PGothic"/>
            </a:endParaRPr>
          </a:p>
          <a:p>
            <a:pPr>
              <a:lnSpc>
                <a:spcPct val="100000"/>
              </a:lnSpc>
              <a:spcBef>
                <a:spcPts val="390"/>
              </a:spcBef>
            </a:pPr>
            <a:endParaRPr sz="1100">
              <a:latin typeface="MS PGothic"/>
              <a:cs typeface="MS PGothic"/>
            </a:endParaRPr>
          </a:p>
          <a:p>
            <a:pPr marL="222885" marR="10160" indent="-210820">
              <a:lnSpc>
                <a:spcPct val="136400"/>
              </a:lnSpc>
              <a:spcBef>
                <a:spcPts val="5"/>
              </a:spcBef>
            </a:pPr>
            <a:r>
              <a:rPr sz="1100" spc="-20" dirty="0">
                <a:latin typeface="MS PGothic"/>
                <a:cs typeface="MS PGothic"/>
              </a:rPr>
              <a:t>１ 三条マルシェに露店を出店するための実行委員会への届出に際し、現在、次の各号のいずれにも該当しな</a:t>
            </a:r>
            <a:r>
              <a:rPr sz="1100" spc="-25" dirty="0">
                <a:latin typeface="MS PGothic"/>
                <a:cs typeface="MS PGothic"/>
              </a:rPr>
              <a:t>いことを表明し、かつ将来にわたっても該当しないことを表明・確約します。</a:t>
            </a:r>
            <a:endParaRPr sz="1100">
              <a:latin typeface="MS PGothic"/>
              <a:cs typeface="MS PGothic"/>
            </a:endParaRPr>
          </a:p>
          <a:p>
            <a:pPr marL="422909" marR="13335" indent="-276225">
              <a:lnSpc>
                <a:spcPct val="136400"/>
              </a:lnSpc>
              <a:buSzPct val="95454"/>
              <a:buAutoNum type="arabicParenBoth"/>
              <a:tabLst>
                <a:tab pos="422909" algn="l"/>
              </a:tabLst>
            </a:pPr>
            <a:r>
              <a:rPr sz="1100" spc="-15" dirty="0">
                <a:latin typeface="MS PGothic"/>
                <a:cs typeface="MS PGothic"/>
              </a:rPr>
              <a:t>暴力団員による不当な行為の防止等に関する法律第２条第２号に規定する暴力団及び第６号に規定</a:t>
            </a:r>
            <a:r>
              <a:rPr sz="1100" spc="-25" dirty="0">
                <a:latin typeface="MS PGothic"/>
                <a:cs typeface="MS PGothic"/>
              </a:rPr>
              <a:t>する暴力団員</a:t>
            </a:r>
            <a:endParaRPr sz="1100">
              <a:latin typeface="MS PGothic"/>
              <a:cs typeface="MS PGothic"/>
            </a:endParaRPr>
          </a:p>
          <a:p>
            <a:pPr marL="422275" indent="-275590">
              <a:lnSpc>
                <a:spcPct val="100000"/>
              </a:lnSpc>
              <a:spcBef>
                <a:spcPts val="480"/>
              </a:spcBef>
              <a:buSzPct val="95454"/>
              <a:buAutoNum type="arabicParenBoth"/>
              <a:tabLst>
                <a:tab pos="422275" algn="l"/>
              </a:tabLst>
            </a:pPr>
            <a:r>
              <a:rPr sz="1100" spc="-25" dirty="0">
                <a:latin typeface="MS PGothic"/>
                <a:cs typeface="MS PGothic"/>
              </a:rPr>
              <a:t>暴力団又は暴力団員と密接な関係を有する者(以下「密接関係者」という。)</a:t>
            </a:r>
            <a:endParaRPr sz="1100">
              <a:latin typeface="MS PGothic"/>
              <a:cs typeface="MS PGothic"/>
            </a:endParaRPr>
          </a:p>
          <a:p>
            <a:pPr marL="422275" indent="-275590">
              <a:lnSpc>
                <a:spcPct val="100000"/>
              </a:lnSpc>
              <a:spcBef>
                <a:spcPts val="480"/>
              </a:spcBef>
              <a:buSzPct val="95454"/>
              <a:buAutoNum type="arabicParenBoth"/>
              <a:tabLst>
                <a:tab pos="422275" algn="l"/>
              </a:tabLst>
            </a:pPr>
            <a:r>
              <a:rPr sz="1100" spc="-25" dirty="0">
                <a:latin typeface="MS PGothic"/>
                <a:cs typeface="MS PGothic"/>
              </a:rPr>
              <a:t>暴力団、暴力団員又は密接関係者が経営等を支配し、若しくは関与していることが明らかな者</a:t>
            </a:r>
            <a:endParaRPr sz="1100">
              <a:latin typeface="MS PGothic"/>
              <a:cs typeface="MS PGothic"/>
            </a:endParaRPr>
          </a:p>
          <a:p>
            <a:pPr marL="422275" indent="-275590">
              <a:lnSpc>
                <a:spcPct val="100000"/>
              </a:lnSpc>
              <a:spcBef>
                <a:spcPts val="480"/>
              </a:spcBef>
              <a:buSzPct val="95454"/>
              <a:buAutoNum type="arabicParenBoth"/>
              <a:tabLst>
                <a:tab pos="422275" algn="l"/>
              </a:tabLst>
            </a:pPr>
            <a:r>
              <a:rPr sz="1100" spc="-20" dirty="0">
                <a:latin typeface="MS PGothic"/>
                <a:cs typeface="MS PGothic"/>
              </a:rPr>
              <a:t>暴力団、暴力団員又は密接関係者と同一生計にある者</a:t>
            </a:r>
            <a:endParaRPr sz="1100">
              <a:latin typeface="MS PGothic"/>
              <a:cs typeface="MS PGothic"/>
            </a:endParaRPr>
          </a:p>
          <a:p>
            <a:pPr marL="422275" indent="-275590">
              <a:lnSpc>
                <a:spcPct val="100000"/>
              </a:lnSpc>
              <a:spcBef>
                <a:spcPts val="480"/>
              </a:spcBef>
              <a:buSzPct val="95454"/>
              <a:buAutoNum type="arabicParenBoth"/>
              <a:tabLst>
                <a:tab pos="422275" algn="l"/>
              </a:tabLst>
            </a:pPr>
            <a:r>
              <a:rPr sz="1100" spc="-25" dirty="0">
                <a:latin typeface="MS PGothic"/>
                <a:cs typeface="MS PGothic"/>
              </a:rPr>
              <a:t>暴力団、暴力団員又は密接関係者が関与している団体等に加入していることが明らかな者</a:t>
            </a:r>
            <a:endParaRPr sz="1100">
              <a:latin typeface="MS PGothic"/>
              <a:cs typeface="MS PGothic"/>
            </a:endParaRPr>
          </a:p>
          <a:p>
            <a:pPr marL="287020" marR="9525" indent="-274955">
              <a:lnSpc>
                <a:spcPct val="136400"/>
              </a:lnSpc>
              <a:spcBef>
                <a:spcPts val="900"/>
              </a:spcBef>
            </a:pPr>
            <a:r>
              <a:rPr sz="1100" spc="-15" dirty="0">
                <a:latin typeface="MS PGothic"/>
                <a:cs typeface="MS PGothic"/>
              </a:rPr>
              <a:t>２ 露店は、三条マルシェ実行委員会が指定する場所に出店するものとし、自ら又は第三者を利用して次の各</a:t>
            </a:r>
            <a:r>
              <a:rPr sz="1100" spc="-30" dirty="0">
                <a:latin typeface="MS PGothic"/>
                <a:cs typeface="MS PGothic"/>
              </a:rPr>
              <a:t>号に該当する行為を行わないことを表明・確約します。</a:t>
            </a:r>
            <a:endParaRPr sz="1100">
              <a:latin typeface="MS PGothic"/>
              <a:cs typeface="MS PGothic"/>
            </a:endParaRPr>
          </a:p>
          <a:p>
            <a:pPr marL="412750" indent="-266065">
              <a:lnSpc>
                <a:spcPct val="100000"/>
              </a:lnSpc>
              <a:spcBef>
                <a:spcPts val="480"/>
              </a:spcBef>
              <a:buAutoNum type="arabicParenBoth"/>
              <a:tabLst>
                <a:tab pos="412750" algn="l"/>
              </a:tabLst>
            </a:pPr>
            <a:r>
              <a:rPr sz="1100" spc="-20" dirty="0">
                <a:latin typeface="MS PGothic"/>
                <a:cs typeface="MS PGothic"/>
              </a:rPr>
              <a:t>暴力的な要求行為</a:t>
            </a:r>
            <a:endParaRPr sz="1100">
              <a:latin typeface="MS PGothic"/>
              <a:cs typeface="MS PGothic"/>
            </a:endParaRPr>
          </a:p>
          <a:p>
            <a:pPr marL="412750" indent="-266065">
              <a:lnSpc>
                <a:spcPct val="100000"/>
              </a:lnSpc>
              <a:spcBef>
                <a:spcPts val="480"/>
              </a:spcBef>
              <a:buAutoNum type="arabicParenBoth"/>
              <a:tabLst>
                <a:tab pos="412750" algn="l"/>
              </a:tabLst>
            </a:pPr>
            <a:r>
              <a:rPr sz="1100" spc="-20" dirty="0">
                <a:latin typeface="MS PGothic"/>
                <a:cs typeface="MS PGothic"/>
              </a:rPr>
              <a:t>法的な責任を超えた不当な要求行為</a:t>
            </a:r>
            <a:endParaRPr sz="1100">
              <a:latin typeface="MS PGothic"/>
              <a:cs typeface="MS PGothic"/>
            </a:endParaRPr>
          </a:p>
          <a:p>
            <a:pPr marL="412750" indent="-266065">
              <a:lnSpc>
                <a:spcPct val="100000"/>
              </a:lnSpc>
              <a:spcBef>
                <a:spcPts val="480"/>
              </a:spcBef>
              <a:buAutoNum type="arabicParenBoth"/>
              <a:tabLst>
                <a:tab pos="412750" algn="l"/>
              </a:tabLst>
            </a:pPr>
            <a:r>
              <a:rPr sz="1100" spc="-20" dirty="0">
                <a:latin typeface="MS PGothic"/>
                <a:cs typeface="MS PGothic"/>
              </a:rPr>
              <a:t>取引に関して、脅迫的な言動をし、または暴力を用いる行為</a:t>
            </a:r>
            <a:endParaRPr sz="1100">
              <a:latin typeface="MS PGothic"/>
              <a:cs typeface="MS PGothic"/>
            </a:endParaRPr>
          </a:p>
          <a:p>
            <a:pPr marL="412115" marR="11430" indent="-266065">
              <a:lnSpc>
                <a:spcPct val="136400"/>
              </a:lnSpc>
              <a:buAutoNum type="arabicParenBoth"/>
              <a:tabLst>
                <a:tab pos="413384" algn="l"/>
              </a:tabLst>
            </a:pPr>
            <a:r>
              <a:rPr sz="1100" spc="-15" dirty="0">
                <a:latin typeface="MS PGothic"/>
                <a:cs typeface="MS PGothic"/>
              </a:rPr>
              <a:t>風説を流布し、偽計を用い又は威力を用いて実行委員会の信用を毀損し、又は市の業務を妨害する行	</a:t>
            </a:r>
            <a:r>
              <a:rPr sz="1100" spc="-50" dirty="0">
                <a:latin typeface="MS PGothic"/>
                <a:cs typeface="MS PGothic"/>
              </a:rPr>
              <a:t>為</a:t>
            </a:r>
            <a:endParaRPr sz="1100">
              <a:latin typeface="MS PGothic"/>
              <a:cs typeface="MS PGothic"/>
            </a:endParaRPr>
          </a:p>
          <a:p>
            <a:pPr marL="412750" indent="-266065">
              <a:lnSpc>
                <a:spcPct val="100000"/>
              </a:lnSpc>
              <a:spcBef>
                <a:spcPts val="480"/>
              </a:spcBef>
              <a:buAutoNum type="arabicParenBoth"/>
              <a:tabLst>
                <a:tab pos="412750" algn="l"/>
              </a:tabLst>
            </a:pPr>
            <a:r>
              <a:rPr sz="1100" spc="-20" dirty="0">
                <a:latin typeface="MS PGothic"/>
                <a:cs typeface="MS PGothic"/>
              </a:rPr>
              <a:t>その他前各号に準ずる行為</a:t>
            </a:r>
            <a:endParaRPr sz="1100">
              <a:latin typeface="MS PGothic"/>
              <a:cs typeface="MS PGothic"/>
            </a:endParaRPr>
          </a:p>
          <a:p>
            <a:pPr marL="283845" marR="12065" indent="-271780">
              <a:lnSpc>
                <a:spcPct val="136400"/>
              </a:lnSpc>
              <a:spcBef>
                <a:spcPts val="900"/>
              </a:spcBef>
            </a:pPr>
            <a:r>
              <a:rPr sz="1100" spc="30" dirty="0">
                <a:latin typeface="MS PGothic"/>
                <a:cs typeface="MS PGothic"/>
              </a:rPr>
              <a:t>３ 上記「１」及び「２</a:t>
            </a:r>
            <a:r>
              <a:rPr sz="1100" dirty="0">
                <a:latin typeface="MS PGothic"/>
                <a:cs typeface="MS PGothic"/>
              </a:rPr>
              <a:t>｣</a:t>
            </a:r>
            <a:r>
              <a:rPr sz="1100" spc="-15" dirty="0">
                <a:latin typeface="MS PGothic"/>
                <a:cs typeface="MS PGothic"/>
              </a:rPr>
              <a:t> のそれぞれの表明・確約に反したことが判明した場合は、直ちに露店の出店を取りやめ</a:t>
            </a:r>
            <a:r>
              <a:rPr sz="1100" spc="-20" dirty="0">
                <a:latin typeface="MS PGothic"/>
                <a:cs typeface="MS PGothic"/>
              </a:rPr>
              <a:t>ます。</a:t>
            </a:r>
            <a:endParaRPr sz="1100">
              <a:latin typeface="MS PGothic"/>
              <a:cs typeface="MS PGothic"/>
            </a:endParaRPr>
          </a:p>
          <a:p>
            <a:pPr marL="287020" marR="5080" indent="-274955">
              <a:lnSpc>
                <a:spcPct val="136600"/>
              </a:lnSpc>
              <a:spcBef>
                <a:spcPts val="894"/>
              </a:spcBef>
            </a:pPr>
            <a:r>
              <a:rPr sz="1100" spc="-15" dirty="0">
                <a:latin typeface="MS PGothic"/>
                <a:cs typeface="MS PGothic"/>
              </a:rPr>
              <a:t>４ 「３」のとおり、露店の出店を取りやめたことにより生じた損害については、実行委員会に損害の賠償ないし</a:t>
            </a:r>
            <a:r>
              <a:rPr sz="1100" spc="-20" dirty="0">
                <a:latin typeface="MS PGothic"/>
                <a:cs typeface="MS PGothic"/>
              </a:rPr>
              <a:t>補償は追及せず、私の責任においてその損害を賠償するものといたします。</a:t>
            </a:r>
            <a:endParaRPr sz="1100">
              <a:latin typeface="MS PGothic"/>
              <a:cs typeface="MS PGothic"/>
            </a:endParaRPr>
          </a:p>
        </p:txBody>
      </p:sp>
      <p:sp>
        <p:nvSpPr>
          <p:cNvPr id="4" name="object 4"/>
          <p:cNvSpPr txBox="1"/>
          <p:nvPr/>
        </p:nvSpPr>
        <p:spPr>
          <a:xfrm>
            <a:off x="2970402" y="7988045"/>
            <a:ext cx="3624579" cy="665480"/>
          </a:xfrm>
          <a:prstGeom prst="rect">
            <a:avLst/>
          </a:prstGeom>
        </p:spPr>
        <p:txBody>
          <a:bodyPr vert="horz" wrap="square" lIns="0" tIns="12700" rIns="0" bIns="0" rtlCol="0">
            <a:spAutoFit/>
          </a:bodyPr>
          <a:lstStyle/>
          <a:p>
            <a:pPr marL="15240">
              <a:lnSpc>
                <a:spcPct val="100000"/>
              </a:lnSpc>
              <a:spcBef>
                <a:spcPts val="100"/>
              </a:spcBef>
              <a:tabLst>
                <a:tab pos="3611245" algn="l"/>
              </a:tabLst>
            </a:pPr>
            <a:r>
              <a:rPr sz="1200" u="sng" dirty="0">
                <a:uFill>
                  <a:solidFill>
                    <a:srgbClr val="000000"/>
                  </a:solidFill>
                </a:uFill>
                <a:latin typeface="MS PGothic"/>
                <a:cs typeface="MS PGothic"/>
              </a:rPr>
              <a:t>出店</a:t>
            </a:r>
            <a:r>
              <a:rPr sz="1200" u="sng" spc="-50" dirty="0">
                <a:uFill>
                  <a:solidFill>
                    <a:srgbClr val="000000"/>
                  </a:solidFill>
                </a:uFill>
                <a:latin typeface="MS PGothic"/>
                <a:cs typeface="MS PGothic"/>
              </a:rPr>
              <a:t>名</a:t>
            </a:r>
            <a:r>
              <a:rPr sz="1200" u="sng" dirty="0">
                <a:uFill>
                  <a:solidFill>
                    <a:srgbClr val="000000"/>
                  </a:solidFill>
                </a:uFill>
                <a:latin typeface="MS PGothic"/>
                <a:cs typeface="MS PGothic"/>
              </a:rPr>
              <a:t>	</a:t>
            </a:r>
            <a:endParaRPr sz="1200">
              <a:latin typeface="MS PGothic"/>
              <a:cs typeface="MS PGothic"/>
            </a:endParaRPr>
          </a:p>
          <a:p>
            <a:pPr>
              <a:lnSpc>
                <a:spcPct val="100000"/>
              </a:lnSpc>
              <a:spcBef>
                <a:spcPts val="620"/>
              </a:spcBef>
            </a:pPr>
            <a:endParaRPr sz="1200">
              <a:latin typeface="MS PGothic"/>
              <a:cs typeface="MS PGothic"/>
            </a:endParaRPr>
          </a:p>
          <a:p>
            <a:pPr marL="12700">
              <a:lnSpc>
                <a:spcPct val="100000"/>
              </a:lnSpc>
              <a:tabLst>
                <a:tab pos="3580765" algn="l"/>
              </a:tabLst>
            </a:pPr>
            <a:r>
              <a:rPr sz="1200" u="sng" dirty="0">
                <a:uFill>
                  <a:solidFill>
                    <a:srgbClr val="000000"/>
                  </a:solidFill>
                </a:uFill>
                <a:latin typeface="MS PGothic"/>
                <a:cs typeface="MS PGothic"/>
              </a:rPr>
              <a:t>代表者氏名（自筆</a:t>
            </a:r>
            <a:r>
              <a:rPr sz="1200" u="sng" spc="-50" dirty="0">
                <a:uFill>
                  <a:solidFill>
                    <a:srgbClr val="000000"/>
                  </a:solidFill>
                </a:uFill>
                <a:latin typeface="MS PGothic"/>
                <a:cs typeface="MS PGothic"/>
              </a:rPr>
              <a:t>）</a:t>
            </a:r>
            <a:r>
              <a:rPr sz="1200" u="sng" dirty="0">
                <a:uFill>
                  <a:solidFill>
                    <a:srgbClr val="000000"/>
                  </a:solidFill>
                </a:uFill>
                <a:latin typeface="MS PGothic"/>
                <a:cs typeface="MS PGothic"/>
              </a:rPr>
              <a:t>	</a:t>
            </a:r>
            <a:endParaRPr sz="1200">
              <a:latin typeface="MS PGothic"/>
              <a:cs typeface="MS PGothic"/>
            </a:endParaRPr>
          </a:p>
        </p:txBody>
      </p:sp>
      <p:sp>
        <p:nvSpPr>
          <p:cNvPr id="5" name="object 5"/>
          <p:cNvSpPr txBox="1"/>
          <p:nvPr/>
        </p:nvSpPr>
        <p:spPr>
          <a:xfrm>
            <a:off x="5744845" y="200024"/>
            <a:ext cx="1323975" cy="276225"/>
          </a:xfrm>
          <a:prstGeom prst="rect">
            <a:avLst/>
          </a:prstGeom>
          <a:ln w="19050">
            <a:solidFill>
              <a:srgbClr val="000000"/>
            </a:solidFill>
          </a:ln>
        </p:spPr>
        <p:txBody>
          <a:bodyPr vert="horz" wrap="square" lIns="0" tIns="34290" rIns="0" bIns="0" rtlCol="0">
            <a:spAutoFit/>
          </a:bodyPr>
          <a:lstStyle/>
          <a:p>
            <a:pPr marL="85725">
              <a:lnSpc>
                <a:spcPct val="100000"/>
              </a:lnSpc>
              <a:spcBef>
                <a:spcPts val="270"/>
              </a:spcBef>
              <a:tabLst>
                <a:tab pos="542290" algn="l"/>
              </a:tabLst>
            </a:pPr>
            <a:r>
              <a:rPr sz="1200" dirty="0">
                <a:latin typeface="MS PGothic"/>
                <a:cs typeface="MS PGothic"/>
              </a:rPr>
              <a:t>提</a:t>
            </a:r>
            <a:r>
              <a:rPr sz="1200" spc="-50" dirty="0">
                <a:latin typeface="MS PGothic"/>
                <a:cs typeface="MS PGothic"/>
              </a:rPr>
              <a:t>出</a:t>
            </a:r>
            <a:r>
              <a:rPr sz="1200" dirty="0">
                <a:latin typeface="MS PGothic"/>
                <a:cs typeface="MS PGothic"/>
              </a:rPr>
              <a:t>	</a:t>
            </a:r>
            <a:r>
              <a:rPr sz="1200" spc="160" dirty="0">
                <a:latin typeface="MS PGothic"/>
                <a:cs typeface="MS PGothic"/>
              </a:rPr>
              <a:t>３</a:t>
            </a:r>
            <a:r>
              <a:rPr sz="1200" spc="160" dirty="0">
                <a:latin typeface="Cambria"/>
                <a:cs typeface="Cambria"/>
              </a:rPr>
              <a:t>/</a:t>
            </a:r>
            <a:r>
              <a:rPr sz="1200" spc="160" dirty="0">
                <a:latin typeface="MS PGothic"/>
                <a:cs typeface="MS PGothic"/>
              </a:rPr>
              <a:t>６</a:t>
            </a:r>
            <a:r>
              <a:rPr sz="1200" dirty="0">
                <a:latin typeface="MS PGothic"/>
                <a:cs typeface="MS PGothic"/>
              </a:rPr>
              <a:t>枚</a:t>
            </a:r>
            <a:r>
              <a:rPr sz="1200" spc="-50" dirty="0">
                <a:latin typeface="MS PGothic"/>
                <a:cs typeface="MS PGothic"/>
              </a:rPr>
              <a:t>目</a:t>
            </a:r>
            <a:endParaRPr sz="1200">
              <a:latin typeface="MS PGothic"/>
              <a:cs typeface="MS P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019352" y="410972"/>
            <a:ext cx="5433695" cy="1497965"/>
          </a:xfrm>
          <a:prstGeom prst="rect">
            <a:avLst/>
          </a:prstGeom>
        </p:spPr>
        <p:txBody>
          <a:bodyPr vert="horz" wrap="square" lIns="0" tIns="12065" rIns="0" bIns="0" rtlCol="0">
            <a:spAutoFit/>
          </a:bodyPr>
          <a:lstStyle/>
          <a:p>
            <a:pPr marL="151765" algn="ctr">
              <a:lnSpc>
                <a:spcPct val="100000"/>
              </a:lnSpc>
              <a:spcBef>
                <a:spcPts val="95"/>
              </a:spcBef>
              <a:tabLst>
                <a:tab pos="560070" algn="l"/>
                <a:tab pos="967105" algn="l"/>
                <a:tab pos="1376045" algn="l"/>
                <a:tab pos="1784350" algn="l"/>
              </a:tabLst>
            </a:pPr>
            <a:r>
              <a:rPr sz="1600" spc="-50" dirty="0">
                <a:latin typeface="MS Gothic"/>
                <a:cs typeface="MS Gothic"/>
              </a:rPr>
              <a:t>従</a:t>
            </a:r>
            <a:r>
              <a:rPr sz="1600" dirty="0">
                <a:latin typeface="MS Gothic"/>
                <a:cs typeface="MS Gothic"/>
              </a:rPr>
              <a:t>	</a:t>
            </a:r>
            <a:r>
              <a:rPr sz="1600" spc="-50" dirty="0">
                <a:latin typeface="MS Gothic"/>
                <a:cs typeface="MS Gothic"/>
              </a:rPr>
              <a:t>事</a:t>
            </a:r>
            <a:r>
              <a:rPr sz="1600" dirty="0">
                <a:latin typeface="MS Gothic"/>
                <a:cs typeface="MS Gothic"/>
              </a:rPr>
              <a:t>	</a:t>
            </a:r>
            <a:r>
              <a:rPr sz="1600" spc="-50" dirty="0">
                <a:latin typeface="MS Gothic"/>
                <a:cs typeface="MS Gothic"/>
              </a:rPr>
              <a:t>者</a:t>
            </a:r>
            <a:r>
              <a:rPr sz="1600" dirty="0">
                <a:latin typeface="MS Gothic"/>
                <a:cs typeface="MS Gothic"/>
              </a:rPr>
              <a:t>	</a:t>
            </a:r>
            <a:r>
              <a:rPr sz="1600" spc="-50" dirty="0">
                <a:latin typeface="MS Gothic"/>
                <a:cs typeface="MS Gothic"/>
              </a:rPr>
              <a:t>名</a:t>
            </a:r>
            <a:r>
              <a:rPr sz="1600" dirty="0">
                <a:latin typeface="MS Gothic"/>
                <a:cs typeface="MS Gothic"/>
              </a:rPr>
              <a:t>	</a:t>
            </a:r>
            <a:r>
              <a:rPr sz="1600" spc="-50" dirty="0">
                <a:latin typeface="MS Gothic"/>
                <a:cs typeface="MS Gothic"/>
              </a:rPr>
              <a:t>簿</a:t>
            </a:r>
            <a:endParaRPr sz="1600">
              <a:latin typeface="MS Gothic"/>
              <a:cs typeface="MS Gothic"/>
            </a:endParaRPr>
          </a:p>
          <a:p>
            <a:pPr marR="5080" algn="r">
              <a:lnSpc>
                <a:spcPct val="100000"/>
              </a:lnSpc>
              <a:spcBef>
                <a:spcPts val="1135"/>
              </a:spcBef>
            </a:pPr>
            <a:r>
              <a:rPr sz="1050" spc="-20" dirty="0">
                <a:latin typeface="MS Gothic"/>
                <a:cs typeface="MS Gothic"/>
              </a:rPr>
              <a:t>※調理者は氏名の左側記載の、☐枠の中に✔チェックを記入。</a:t>
            </a:r>
            <a:endParaRPr sz="1050">
              <a:latin typeface="MS Gothic"/>
              <a:cs typeface="MS Gothic"/>
            </a:endParaRPr>
          </a:p>
          <a:p>
            <a:pPr marR="5080" algn="r">
              <a:lnSpc>
                <a:spcPct val="100000"/>
              </a:lnSpc>
              <a:spcBef>
                <a:spcPts val="545"/>
              </a:spcBef>
            </a:pPr>
            <a:r>
              <a:rPr sz="1050" dirty="0">
                <a:latin typeface="MS Gothic"/>
                <a:cs typeface="MS Gothic"/>
              </a:rPr>
              <a:t>（所属）</a:t>
            </a:r>
            <a:r>
              <a:rPr sz="1050" spc="-15" dirty="0">
                <a:latin typeface="MS Gothic"/>
                <a:cs typeface="MS Gothic"/>
              </a:rPr>
              <a:t>にはお勤め先等を記入。</a:t>
            </a:r>
            <a:endParaRPr sz="1050">
              <a:latin typeface="MS Gothic"/>
              <a:cs typeface="MS Gothic"/>
            </a:endParaRPr>
          </a:p>
          <a:p>
            <a:pPr>
              <a:lnSpc>
                <a:spcPct val="100000"/>
              </a:lnSpc>
              <a:spcBef>
                <a:spcPts val="890"/>
              </a:spcBef>
            </a:pPr>
            <a:endParaRPr sz="1050">
              <a:latin typeface="MS Gothic"/>
              <a:cs typeface="MS Gothic"/>
            </a:endParaRPr>
          </a:p>
          <a:p>
            <a:pPr marL="12700">
              <a:lnSpc>
                <a:spcPct val="100000"/>
              </a:lnSpc>
              <a:tabLst>
                <a:tab pos="1849120" algn="l"/>
              </a:tabLst>
            </a:pPr>
            <a:r>
              <a:rPr sz="1200" dirty="0">
                <a:latin typeface="MS Gothic"/>
                <a:cs typeface="MS Gothic"/>
              </a:rPr>
              <a:t>三条マルシェ実行委員</a:t>
            </a:r>
            <a:r>
              <a:rPr sz="1200" spc="-50" dirty="0">
                <a:latin typeface="MS Gothic"/>
                <a:cs typeface="MS Gothic"/>
              </a:rPr>
              <a:t>会</a:t>
            </a:r>
            <a:r>
              <a:rPr sz="1200" dirty="0">
                <a:latin typeface="MS Gothic"/>
                <a:cs typeface="MS Gothic"/>
              </a:rPr>
              <a:t>	</a:t>
            </a:r>
            <a:r>
              <a:rPr sz="1200" spc="-50" dirty="0">
                <a:latin typeface="MS Gothic"/>
                <a:cs typeface="MS Gothic"/>
              </a:rPr>
              <a:t>様</a:t>
            </a:r>
            <a:endParaRPr sz="1200">
              <a:latin typeface="MS Gothic"/>
              <a:cs typeface="MS Gothic"/>
            </a:endParaRPr>
          </a:p>
          <a:p>
            <a:pPr marL="12700">
              <a:lnSpc>
                <a:spcPct val="100000"/>
              </a:lnSpc>
              <a:spcBef>
                <a:spcPts val="360"/>
              </a:spcBef>
            </a:pPr>
            <a:r>
              <a:rPr sz="1200" spc="-5" dirty="0">
                <a:latin typeface="MS Gothic"/>
                <a:cs typeface="MS Gothic"/>
              </a:rPr>
              <a:t>三条マルシェの従事者を下記の通り届出いたします。</a:t>
            </a:r>
            <a:endParaRPr sz="1200">
              <a:latin typeface="MS Gothic"/>
              <a:cs typeface="MS Gothic"/>
            </a:endParaRPr>
          </a:p>
        </p:txBody>
      </p:sp>
      <p:sp>
        <p:nvSpPr>
          <p:cNvPr id="3" name="object 3"/>
          <p:cNvSpPr txBox="1"/>
          <p:nvPr/>
        </p:nvSpPr>
        <p:spPr>
          <a:xfrm>
            <a:off x="290575" y="2121105"/>
            <a:ext cx="4077335" cy="473709"/>
          </a:xfrm>
          <a:prstGeom prst="rect">
            <a:avLst/>
          </a:prstGeom>
        </p:spPr>
        <p:txBody>
          <a:bodyPr vert="horz" wrap="square" lIns="0" tIns="62230" rIns="0" bIns="0" rtlCol="0">
            <a:spAutoFit/>
          </a:bodyPr>
          <a:lstStyle/>
          <a:p>
            <a:pPr marL="716915">
              <a:lnSpc>
                <a:spcPct val="100000"/>
              </a:lnSpc>
              <a:spcBef>
                <a:spcPts val="490"/>
              </a:spcBef>
              <a:tabLst>
                <a:tab pos="4064000" algn="l"/>
              </a:tabLst>
            </a:pPr>
            <a:r>
              <a:rPr sz="1050" u="dbl" spc="125" dirty="0">
                <a:uFill>
                  <a:solidFill>
                    <a:srgbClr val="000000"/>
                  </a:solidFill>
                </a:uFill>
                <a:latin typeface="MS Gothic"/>
                <a:cs typeface="MS Gothic"/>
              </a:rPr>
              <a:t>  </a:t>
            </a:r>
            <a:r>
              <a:rPr sz="1050" u="dbl" dirty="0">
                <a:uFill>
                  <a:solidFill>
                    <a:srgbClr val="000000"/>
                  </a:solidFill>
                </a:uFill>
                <a:latin typeface="MS Gothic"/>
                <a:cs typeface="MS Gothic"/>
              </a:rPr>
              <a:t>店</a:t>
            </a:r>
            <a:r>
              <a:rPr sz="1050" u="dbl" spc="-10" dirty="0">
                <a:uFill>
                  <a:solidFill>
                    <a:srgbClr val="000000"/>
                  </a:solidFill>
                </a:uFill>
                <a:latin typeface="MS Gothic"/>
                <a:cs typeface="MS Gothic"/>
              </a:rPr>
              <a:t>舗</a:t>
            </a:r>
            <a:r>
              <a:rPr sz="1050" u="dbl" spc="-50" dirty="0">
                <a:uFill>
                  <a:solidFill>
                    <a:srgbClr val="000000"/>
                  </a:solidFill>
                </a:uFill>
                <a:latin typeface="MS Gothic"/>
                <a:cs typeface="MS Gothic"/>
              </a:rPr>
              <a:t>名</a:t>
            </a:r>
            <a:r>
              <a:rPr sz="1050" u="dbl" dirty="0">
                <a:uFill>
                  <a:solidFill>
                    <a:srgbClr val="000000"/>
                  </a:solidFill>
                </a:uFill>
                <a:latin typeface="MS Gothic"/>
                <a:cs typeface="MS Gothic"/>
              </a:rPr>
              <a:t>	</a:t>
            </a:r>
            <a:endParaRPr sz="1050">
              <a:latin typeface="MS Gothic"/>
              <a:cs typeface="MS Gothic"/>
            </a:endParaRPr>
          </a:p>
          <a:p>
            <a:pPr marL="12700">
              <a:lnSpc>
                <a:spcPct val="100000"/>
              </a:lnSpc>
              <a:spcBef>
                <a:spcPts val="434"/>
              </a:spcBef>
            </a:pPr>
            <a:r>
              <a:rPr sz="1200" dirty="0">
                <a:latin typeface="MS Gothic"/>
                <a:cs typeface="MS Gothic"/>
              </a:rPr>
              <a:t>（ 当日の責任者：当日従事者の中から１名選出</a:t>
            </a:r>
            <a:r>
              <a:rPr sz="1200" spc="-50" dirty="0">
                <a:latin typeface="MS Gothic"/>
                <a:cs typeface="MS Gothic"/>
              </a:rPr>
              <a:t>）</a:t>
            </a:r>
            <a:endParaRPr sz="1200">
              <a:latin typeface="MS Gothic"/>
              <a:cs typeface="MS Gothic"/>
            </a:endParaRPr>
          </a:p>
        </p:txBody>
      </p:sp>
      <p:sp>
        <p:nvSpPr>
          <p:cNvPr id="4" name="object 4"/>
          <p:cNvSpPr txBox="1"/>
          <p:nvPr/>
        </p:nvSpPr>
        <p:spPr>
          <a:xfrm>
            <a:off x="289052" y="4331334"/>
            <a:ext cx="3162935" cy="208279"/>
          </a:xfrm>
          <a:prstGeom prst="rect">
            <a:avLst/>
          </a:prstGeom>
        </p:spPr>
        <p:txBody>
          <a:bodyPr vert="horz" wrap="square" lIns="0" tIns="12700" rIns="0" bIns="0" rtlCol="0">
            <a:spAutoFit/>
          </a:bodyPr>
          <a:lstStyle/>
          <a:p>
            <a:pPr marL="12700">
              <a:lnSpc>
                <a:spcPct val="100000"/>
              </a:lnSpc>
              <a:spcBef>
                <a:spcPts val="100"/>
              </a:spcBef>
            </a:pPr>
            <a:r>
              <a:rPr sz="1200" dirty="0">
                <a:latin typeface="MS Gothic"/>
                <a:cs typeface="MS Gothic"/>
              </a:rPr>
              <a:t>（ 責任者以外の従事者：自宅の住所を記入</a:t>
            </a:r>
            <a:r>
              <a:rPr sz="1200" spc="-50" dirty="0">
                <a:latin typeface="MS Gothic"/>
                <a:cs typeface="MS Gothic"/>
              </a:rPr>
              <a:t>）</a:t>
            </a:r>
            <a:endParaRPr sz="1200">
              <a:latin typeface="MS Gothic"/>
              <a:cs typeface="MS Gothic"/>
            </a:endParaRPr>
          </a:p>
        </p:txBody>
      </p:sp>
      <p:graphicFrame>
        <p:nvGraphicFramePr>
          <p:cNvPr id="5" name="object 5"/>
          <p:cNvGraphicFramePr>
            <a:graphicFrameLocks noGrp="1"/>
          </p:cNvGraphicFramePr>
          <p:nvPr/>
        </p:nvGraphicFramePr>
        <p:xfrm>
          <a:off x="569975" y="4555870"/>
          <a:ext cx="6753857" cy="4385945"/>
        </p:xfrm>
        <a:graphic>
          <a:graphicData uri="http://schemas.openxmlformats.org/drawingml/2006/table">
            <a:tbl>
              <a:tblPr firstRow="1" bandRow="1">
                <a:tableStyleId>{2D5ABB26-0587-4C30-8999-92F81FD0307C}</a:tableStyleId>
              </a:tblPr>
              <a:tblGrid>
                <a:gridCol w="469900">
                  <a:extLst>
                    <a:ext uri="{9D8B030D-6E8A-4147-A177-3AD203B41FA5}">
                      <a16:colId xmlns:a16="http://schemas.microsoft.com/office/drawing/2014/main" val="20000"/>
                    </a:ext>
                  </a:extLst>
                </a:gridCol>
                <a:gridCol w="1710689">
                  <a:extLst>
                    <a:ext uri="{9D8B030D-6E8A-4147-A177-3AD203B41FA5}">
                      <a16:colId xmlns:a16="http://schemas.microsoft.com/office/drawing/2014/main" val="20001"/>
                    </a:ext>
                  </a:extLst>
                </a:gridCol>
                <a:gridCol w="1692275">
                  <a:extLst>
                    <a:ext uri="{9D8B030D-6E8A-4147-A177-3AD203B41FA5}">
                      <a16:colId xmlns:a16="http://schemas.microsoft.com/office/drawing/2014/main" val="20002"/>
                    </a:ext>
                  </a:extLst>
                </a:gridCol>
                <a:gridCol w="1170939">
                  <a:extLst>
                    <a:ext uri="{9D8B030D-6E8A-4147-A177-3AD203B41FA5}">
                      <a16:colId xmlns:a16="http://schemas.microsoft.com/office/drawing/2014/main" val="20003"/>
                    </a:ext>
                  </a:extLst>
                </a:gridCol>
                <a:gridCol w="1710054">
                  <a:extLst>
                    <a:ext uri="{9D8B030D-6E8A-4147-A177-3AD203B41FA5}">
                      <a16:colId xmlns:a16="http://schemas.microsoft.com/office/drawing/2014/main" val="20004"/>
                    </a:ext>
                  </a:extLst>
                </a:gridCol>
              </a:tblGrid>
              <a:tr h="234315">
                <a:tc>
                  <a:txBody>
                    <a:bodyPr/>
                    <a:lstStyle/>
                    <a:p>
                      <a:pPr marR="18415" algn="ctr">
                        <a:lnSpc>
                          <a:spcPct val="100000"/>
                        </a:lnSpc>
                        <a:spcBef>
                          <a:spcPts val="409"/>
                        </a:spcBef>
                      </a:pPr>
                      <a:r>
                        <a:rPr sz="800" spc="-20" dirty="0">
                          <a:latin typeface="MS Gothic"/>
                          <a:cs typeface="MS Gothic"/>
                        </a:rPr>
                        <a:t>調理者</a:t>
                      </a:r>
                      <a:endParaRPr sz="800">
                        <a:latin typeface="MS Gothic"/>
                        <a:cs typeface="MS 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49554">
                        <a:lnSpc>
                          <a:spcPct val="100000"/>
                        </a:lnSpc>
                        <a:spcBef>
                          <a:spcPts val="254"/>
                        </a:spcBef>
                      </a:pPr>
                      <a:r>
                        <a:rPr sz="1050" dirty="0">
                          <a:latin typeface="MS Gothic"/>
                          <a:cs typeface="MS Gothic"/>
                        </a:rPr>
                        <a:t>氏名および（所属</a:t>
                      </a:r>
                      <a:r>
                        <a:rPr sz="1050" spc="-50" dirty="0">
                          <a:latin typeface="MS Gothic"/>
                          <a:cs typeface="MS Gothic"/>
                        </a:rPr>
                        <a:t>）</a:t>
                      </a:r>
                      <a:endParaRPr sz="1050">
                        <a:latin typeface="MS Gothic"/>
                        <a:cs typeface="MS 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254"/>
                        </a:spcBef>
                      </a:pPr>
                      <a:r>
                        <a:rPr sz="1050" spc="-25" dirty="0">
                          <a:latin typeface="MS Gothic"/>
                          <a:cs typeface="MS Gothic"/>
                        </a:rPr>
                        <a:t>住所</a:t>
                      </a:r>
                      <a:endParaRPr sz="1050">
                        <a:latin typeface="MS Gothic"/>
                        <a:cs typeface="MS 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316865">
                        <a:lnSpc>
                          <a:spcPct val="100000"/>
                        </a:lnSpc>
                        <a:spcBef>
                          <a:spcPts val="254"/>
                        </a:spcBef>
                      </a:pPr>
                      <a:r>
                        <a:rPr sz="1050" spc="-15" dirty="0">
                          <a:latin typeface="MS Gothic"/>
                          <a:cs typeface="MS Gothic"/>
                        </a:rPr>
                        <a:t>生年月日</a:t>
                      </a:r>
                      <a:endParaRPr sz="1050">
                        <a:latin typeface="MS Gothic"/>
                        <a:cs typeface="MS 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33020" algn="ctr">
                        <a:lnSpc>
                          <a:spcPct val="100000"/>
                        </a:lnSpc>
                        <a:spcBef>
                          <a:spcPts val="254"/>
                        </a:spcBef>
                      </a:pPr>
                      <a:r>
                        <a:rPr sz="1050" spc="-20" dirty="0">
                          <a:latin typeface="MS Gothic"/>
                          <a:cs typeface="MS Gothic"/>
                        </a:rPr>
                        <a:t>連絡先</a:t>
                      </a:r>
                      <a:endParaRPr sz="1050">
                        <a:latin typeface="MS Gothic"/>
                        <a:cs typeface="MS 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691515">
                <a:tc>
                  <a:txBody>
                    <a:bodyPr/>
                    <a:lstStyle/>
                    <a:p>
                      <a:pPr>
                        <a:lnSpc>
                          <a:spcPct val="100000"/>
                        </a:lnSpc>
                        <a:spcBef>
                          <a:spcPts val="215"/>
                        </a:spcBef>
                      </a:pPr>
                      <a:endParaRPr sz="1400">
                        <a:latin typeface="Times New Roman"/>
                        <a:cs typeface="Times New Roman"/>
                      </a:endParaRPr>
                    </a:p>
                    <a:p>
                      <a:pPr algn="ctr">
                        <a:lnSpc>
                          <a:spcPct val="100000"/>
                        </a:lnSpc>
                      </a:pPr>
                      <a:r>
                        <a:rPr sz="1400" spc="-50" dirty="0">
                          <a:latin typeface="MS Gothic"/>
                          <a:cs typeface="MS Gothic"/>
                        </a:rPr>
                        <a:t>☐</a:t>
                      </a:r>
                      <a:endParaRPr sz="1400">
                        <a:latin typeface="MS Gothic"/>
                        <a:cs typeface="MS Gothic"/>
                      </a:endParaRPr>
                    </a:p>
                  </a:txBody>
                  <a:tcPr marL="0" marR="0" marT="2730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409"/>
                        </a:spcBef>
                        <a:tabLst>
                          <a:tab pos="1415415" algn="l"/>
                        </a:tabLst>
                      </a:pPr>
                      <a:r>
                        <a:rPr sz="800" dirty="0">
                          <a:latin typeface="MS Gothic"/>
                          <a:cs typeface="MS Gothic"/>
                        </a:rPr>
                        <a:t>ふりがな</a:t>
                      </a:r>
                      <a:r>
                        <a:rPr sz="800" spc="500" dirty="0">
                          <a:latin typeface="MS Gothic"/>
                          <a:cs typeface="MS Gothic"/>
                        </a:rPr>
                        <a:t> </a:t>
                      </a:r>
                      <a:r>
                        <a:rPr sz="800" b="1" u="sng" dirty="0">
                          <a:uFill>
                            <a:solidFill>
                              <a:srgbClr val="000000"/>
                            </a:solidFill>
                          </a:uFill>
                          <a:latin typeface="Times New Roman"/>
                          <a:cs typeface="Times New Roman"/>
                        </a:rPr>
                        <a:t>	</a:t>
                      </a:r>
                      <a:endParaRPr sz="800">
                        <a:latin typeface="Times New Roman"/>
                        <a:cs typeface="Times New Roman"/>
                      </a:endParaRPr>
                    </a:p>
                    <a:p>
                      <a:pPr marL="124460">
                        <a:lnSpc>
                          <a:spcPct val="100000"/>
                        </a:lnSpc>
                        <a:spcBef>
                          <a:spcPts val="775"/>
                        </a:spcBef>
                      </a:pPr>
                      <a:r>
                        <a:rPr sz="900" spc="-25" dirty="0">
                          <a:latin typeface="MS Gothic"/>
                          <a:cs typeface="MS Gothic"/>
                        </a:rPr>
                        <a:t>氏名</a:t>
                      </a:r>
                      <a:endParaRPr sz="900">
                        <a:latin typeface="MS Gothic"/>
                        <a:cs typeface="MS Gothic"/>
                      </a:endParaRPr>
                    </a:p>
                    <a:p>
                      <a:pPr marL="66675">
                        <a:lnSpc>
                          <a:spcPct val="100000"/>
                        </a:lnSpc>
                        <a:spcBef>
                          <a:spcPts val="725"/>
                        </a:spcBef>
                        <a:tabLst>
                          <a:tab pos="1501140" algn="l"/>
                        </a:tabLst>
                      </a:pPr>
                      <a:r>
                        <a:rPr sz="900" dirty="0">
                          <a:latin typeface="MS Gothic"/>
                          <a:cs typeface="MS Gothic"/>
                        </a:rPr>
                        <a:t>(所</a:t>
                      </a:r>
                      <a:r>
                        <a:rPr sz="900" spc="-50" dirty="0">
                          <a:latin typeface="MS Gothic"/>
                          <a:cs typeface="MS Gothic"/>
                        </a:rPr>
                        <a:t>属</a:t>
                      </a:r>
                      <a:r>
                        <a:rPr sz="900" dirty="0">
                          <a:latin typeface="MS Gothic"/>
                          <a:cs typeface="MS Gothic"/>
                        </a:rPr>
                        <a:t>	</a:t>
                      </a:r>
                      <a:r>
                        <a:rPr sz="900" spc="-50" dirty="0">
                          <a:latin typeface="MS Gothic"/>
                          <a:cs typeface="MS Gothic"/>
                        </a:rPr>
                        <a:t>)</a:t>
                      </a:r>
                      <a:endParaRPr sz="900">
                        <a:latin typeface="MS Gothic"/>
                        <a:cs typeface="MS 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345"/>
                        </a:spcBef>
                        <a:tabLst>
                          <a:tab pos="755650" algn="l"/>
                        </a:tabLst>
                      </a:pPr>
                      <a:r>
                        <a:rPr sz="900" spc="-50" dirty="0">
                          <a:latin typeface="MS Gothic"/>
                          <a:cs typeface="MS Gothic"/>
                        </a:rPr>
                        <a:t>〒</a:t>
                      </a:r>
                      <a:r>
                        <a:rPr sz="900" dirty="0">
                          <a:latin typeface="MS Gothic"/>
                          <a:cs typeface="MS Gothic"/>
                        </a:rPr>
                        <a:t>	</a:t>
                      </a:r>
                      <a:r>
                        <a:rPr sz="900" spc="-50" dirty="0">
                          <a:latin typeface="MS Gothic"/>
                          <a:cs typeface="MS Gothic"/>
                        </a:rPr>
                        <a:t>－</a:t>
                      </a:r>
                      <a:endParaRPr sz="900">
                        <a:latin typeface="MS Gothic"/>
                        <a:cs typeface="MS Gothic"/>
                      </a:endParaRPr>
                    </a:p>
                  </a:txBody>
                  <a:tcPr marL="0" marR="0" marT="438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p>
                      <a:pPr>
                        <a:lnSpc>
                          <a:spcPct val="100000"/>
                        </a:lnSpc>
                        <a:spcBef>
                          <a:spcPts val="825"/>
                        </a:spcBef>
                      </a:pPr>
                      <a:endParaRPr sz="800">
                        <a:latin typeface="Times New Roman"/>
                        <a:cs typeface="Times New Roman"/>
                      </a:endParaRPr>
                    </a:p>
                    <a:p>
                      <a:pPr marR="59690" algn="r">
                        <a:lnSpc>
                          <a:spcPct val="100000"/>
                        </a:lnSpc>
                        <a:tabLst>
                          <a:tab pos="255904" algn="l"/>
                          <a:tab pos="509905" algn="l"/>
                        </a:tabLst>
                      </a:pPr>
                      <a:r>
                        <a:rPr sz="800" spc="-50" dirty="0">
                          <a:latin typeface="MS Gothic"/>
                          <a:cs typeface="MS Gothic"/>
                        </a:rPr>
                        <a:t>年</a:t>
                      </a:r>
                      <a:r>
                        <a:rPr sz="800" dirty="0">
                          <a:latin typeface="MS Gothic"/>
                          <a:cs typeface="MS Gothic"/>
                        </a:rPr>
                        <a:t>	</a:t>
                      </a:r>
                      <a:r>
                        <a:rPr sz="800" spc="-50" dirty="0">
                          <a:latin typeface="MS Gothic"/>
                          <a:cs typeface="MS Gothic"/>
                        </a:rPr>
                        <a:t>月</a:t>
                      </a:r>
                      <a:r>
                        <a:rPr sz="800" dirty="0">
                          <a:latin typeface="MS Gothic"/>
                          <a:cs typeface="MS Gothic"/>
                        </a:rPr>
                        <a:t>	日</a:t>
                      </a:r>
                      <a:r>
                        <a:rPr sz="800" spc="-50" dirty="0">
                          <a:latin typeface="MS Gothic"/>
                          <a:cs typeface="MS Gothic"/>
                        </a:rPr>
                        <a:t>生</a:t>
                      </a:r>
                      <a:endParaRPr sz="800">
                        <a:latin typeface="MS Gothic"/>
                        <a:cs typeface="MS Gothic"/>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291465" algn="ctr">
                        <a:lnSpc>
                          <a:spcPct val="100000"/>
                        </a:lnSpc>
                        <a:spcBef>
                          <a:spcPts val="409"/>
                        </a:spcBef>
                      </a:pPr>
                      <a:r>
                        <a:rPr sz="800" spc="-15" dirty="0">
                          <a:latin typeface="MS Gothic"/>
                          <a:cs typeface="MS Gothic"/>
                        </a:rPr>
                        <a:t>自宅・携帯電話 (○で記入)</a:t>
                      </a:r>
                      <a:endParaRPr sz="800">
                        <a:latin typeface="MS Gothic"/>
                        <a:cs typeface="MS Gothic"/>
                      </a:endParaRPr>
                    </a:p>
                    <a:p>
                      <a:pPr marR="228600" algn="ctr">
                        <a:lnSpc>
                          <a:spcPct val="100000"/>
                        </a:lnSpc>
                        <a:spcBef>
                          <a:spcPts val="905"/>
                        </a:spcBef>
                        <a:tabLst>
                          <a:tab pos="534670" algn="l"/>
                        </a:tabLst>
                      </a:pPr>
                      <a:r>
                        <a:rPr sz="700" spc="-50" dirty="0">
                          <a:latin typeface="MS Gothic"/>
                          <a:cs typeface="MS Gothic"/>
                        </a:rPr>
                        <a:t>－</a:t>
                      </a:r>
                      <a:r>
                        <a:rPr sz="700" dirty="0">
                          <a:latin typeface="MS Gothic"/>
                          <a:cs typeface="MS Gothic"/>
                        </a:rPr>
                        <a:t>	</a:t>
                      </a:r>
                      <a:r>
                        <a:rPr sz="700" spc="-50" dirty="0">
                          <a:latin typeface="MS Gothic"/>
                          <a:cs typeface="MS Gothic"/>
                        </a:rPr>
                        <a:t>－</a:t>
                      </a:r>
                      <a:endParaRPr sz="700">
                        <a:latin typeface="MS Gothic"/>
                        <a:cs typeface="MS 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r h="693420">
                <a:tc>
                  <a:txBody>
                    <a:bodyPr/>
                    <a:lstStyle/>
                    <a:p>
                      <a:pPr>
                        <a:lnSpc>
                          <a:spcPct val="100000"/>
                        </a:lnSpc>
                        <a:spcBef>
                          <a:spcPts val="229"/>
                        </a:spcBef>
                      </a:pPr>
                      <a:endParaRPr sz="1400">
                        <a:latin typeface="Times New Roman"/>
                        <a:cs typeface="Times New Roman"/>
                      </a:endParaRPr>
                    </a:p>
                    <a:p>
                      <a:pPr algn="ctr">
                        <a:lnSpc>
                          <a:spcPct val="100000"/>
                        </a:lnSpc>
                      </a:pPr>
                      <a:r>
                        <a:rPr sz="1400" spc="-50" dirty="0">
                          <a:latin typeface="MS Gothic"/>
                          <a:cs typeface="MS Gothic"/>
                        </a:rPr>
                        <a:t>☐</a:t>
                      </a:r>
                      <a:endParaRPr sz="1400">
                        <a:latin typeface="MS Gothic"/>
                        <a:cs typeface="MS Gothic"/>
                      </a:endParaRPr>
                    </a:p>
                  </a:txBody>
                  <a:tcPr marL="0" marR="0" marT="2920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420"/>
                        </a:spcBef>
                        <a:tabLst>
                          <a:tab pos="1415415" algn="l"/>
                        </a:tabLst>
                      </a:pPr>
                      <a:r>
                        <a:rPr sz="800" dirty="0">
                          <a:latin typeface="MS Gothic"/>
                          <a:cs typeface="MS Gothic"/>
                        </a:rPr>
                        <a:t>ふりがな</a:t>
                      </a:r>
                      <a:r>
                        <a:rPr sz="800" spc="500" dirty="0">
                          <a:latin typeface="MS Gothic"/>
                          <a:cs typeface="MS Gothic"/>
                        </a:rPr>
                        <a:t> </a:t>
                      </a:r>
                      <a:r>
                        <a:rPr sz="800" b="1" u="sng" dirty="0">
                          <a:uFill>
                            <a:solidFill>
                              <a:srgbClr val="000000"/>
                            </a:solidFill>
                          </a:uFill>
                          <a:latin typeface="Times New Roman"/>
                          <a:cs typeface="Times New Roman"/>
                        </a:rPr>
                        <a:t>	</a:t>
                      </a:r>
                      <a:endParaRPr sz="800">
                        <a:latin typeface="Times New Roman"/>
                        <a:cs typeface="Times New Roman"/>
                      </a:endParaRPr>
                    </a:p>
                    <a:p>
                      <a:pPr marL="124460">
                        <a:lnSpc>
                          <a:spcPct val="100000"/>
                        </a:lnSpc>
                        <a:spcBef>
                          <a:spcPts val="780"/>
                        </a:spcBef>
                      </a:pPr>
                      <a:r>
                        <a:rPr sz="900" spc="-25" dirty="0">
                          <a:latin typeface="MS Gothic"/>
                          <a:cs typeface="MS Gothic"/>
                        </a:rPr>
                        <a:t>氏名</a:t>
                      </a:r>
                      <a:endParaRPr sz="900">
                        <a:latin typeface="MS Gothic"/>
                        <a:cs typeface="MS Gothic"/>
                      </a:endParaRPr>
                    </a:p>
                    <a:p>
                      <a:pPr marL="66675">
                        <a:lnSpc>
                          <a:spcPct val="100000"/>
                        </a:lnSpc>
                        <a:spcBef>
                          <a:spcPts val="720"/>
                        </a:spcBef>
                        <a:tabLst>
                          <a:tab pos="1501140" algn="l"/>
                        </a:tabLst>
                      </a:pPr>
                      <a:r>
                        <a:rPr sz="900" dirty="0">
                          <a:latin typeface="MS Gothic"/>
                          <a:cs typeface="MS Gothic"/>
                        </a:rPr>
                        <a:t>(所</a:t>
                      </a:r>
                      <a:r>
                        <a:rPr sz="900" spc="-50" dirty="0">
                          <a:latin typeface="MS Gothic"/>
                          <a:cs typeface="MS Gothic"/>
                        </a:rPr>
                        <a:t>属</a:t>
                      </a:r>
                      <a:r>
                        <a:rPr sz="900" dirty="0">
                          <a:latin typeface="MS Gothic"/>
                          <a:cs typeface="MS Gothic"/>
                        </a:rPr>
                        <a:t>	</a:t>
                      </a:r>
                      <a:r>
                        <a:rPr sz="900" spc="-50" dirty="0">
                          <a:latin typeface="MS Gothic"/>
                          <a:cs typeface="MS Gothic"/>
                        </a:rPr>
                        <a:t>)</a:t>
                      </a:r>
                      <a:endParaRPr sz="900">
                        <a:latin typeface="MS Gothic"/>
                        <a:cs typeface="MS Gothic"/>
                      </a:endParaRPr>
                    </a:p>
                  </a:txBody>
                  <a:tcPr marL="0" marR="0" marT="533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360"/>
                        </a:spcBef>
                        <a:tabLst>
                          <a:tab pos="755650" algn="l"/>
                        </a:tabLst>
                      </a:pPr>
                      <a:r>
                        <a:rPr sz="900" spc="-50" dirty="0">
                          <a:latin typeface="MS Gothic"/>
                          <a:cs typeface="MS Gothic"/>
                        </a:rPr>
                        <a:t>〒</a:t>
                      </a:r>
                      <a:r>
                        <a:rPr sz="900" dirty="0">
                          <a:latin typeface="MS Gothic"/>
                          <a:cs typeface="MS Gothic"/>
                        </a:rPr>
                        <a:t>	</a:t>
                      </a:r>
                      <a:r>
                        <a:rPr sz="900" spc="-50" dirty="0">
                          <a:latin typeface="MS Gothic"/>
                          <a:cs typeface="MS Gothic"/>
                        </a:rPr>
                        <a:t>－</a:t>
                      </a:r>
                      <a:endParaRPr sz="900">
                        <a:latin typeface="MS Gothic"/>
                        <a:cs typeface="MS Gothic"/>
                      </a:endParaRPr>
                    </a:p>
                  </a:txBody>
                  <a:tcPr marL="0" marR="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p>
                      <a:pPr>
                        <a:lnSpc>
                          <a:spcPct val="100000"/>
                        </a:lnSpc>
                        <a:spcBef>
                          <a:spcPts val="825"/>
                        </a:spcBef>
                      </a:pPr>
                      <a:endParaRPr sz="800">
                        <a:latin typeface="Times New Roman"/>
                        <a:cs typeface="Times New Roman"/>
                      </a:endParaRPr>
                    </a:p>
                    <a:p>
                      <a:pPr marR="59690" algn="r">
                        <a:lnSpc>
                          <a:spcPct val="100000"/>
                        </a:lnSpc>
                        <a:tabLst>
                          <a:tab pos="255904" algn="l"/>
                          <a:tab pos="509905" algn="l"/>
                        </a:tabLst>
                      </a:pPr>
                      <a:r>
                        <a:rPr sz="800" spc="-50" dirty="0">
                          <a:latin typeface="MS Gothic"/>
                          <a:cs typeface="MS Gothic"/>
                        </a:rPr>
                        <a:t>年</a:t>
                      </a:r>
                      <a:r>
                        <a:rPr sz="800" dirty="0">
                          <a:latin typeface="MS Gothic"/>
                          <a:cs typeface="MS Gothic"/>
                        </a:rPr>
                        <a:t>	</a:t>
                      </a:r>
                      <a:r>
                        <a:rPr sz="800" spc="-50" dirty="0">
                          <a:latin typeface="MS Gothic"/>
                          <a:cs typeface="MS Gothic"/>
                        </a:rPr>
                        <a:t>月</a:t>
                      </a:r>
                      <a:r>
                        <a:rPr sz="800" dirty="0">
                          <a:latin typeface="MS Gothic"/>
                          <a:cs typeface="MS Gothic"/>
                        </a:rPr>
                        <a:t>	日</a:t>
                      </a:r>
                      <a:r>
                        <a:rPr sz="800" spc="-50" dirty="0">
                          <a:latin typeface="MS Gothic"/>
                          <a:cs typeface="MS Gothic"/>
                        </a:rPr>
                        <a:t>生</a:t>
                      </a:r>
                      <a:endParaRPr sz="800">
                        <a:latin typeface="MS Gothic"/>
                        <a:cs typeface="MS Gothic"/>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291465" algn="ctr">
                        <a:lnSpc>
                          <a:spcPct val="100000"/>
                        </a:lnSpc>
                        <a:spcBef>
                          <a:spcPts val="420"/>
                        </a:spcBef>
                      </a:pPr>
                      <a:r>
                        <a:rPr sz="800" spc="-15" dirty="0">
                          <a:latin typeface="MS Gothic"/>
                          <a:cs typeface="MS Gothic"/>
                        </a:rPr>
                        <a:t>自宅・携帯電話 (○で記入)</a:t>
                      </a:r>
                      <a:endParaRPr sz="800">
                        <a:latin typeface="MS Gothic"/>
                        <a:cs typeface="MS Gothic"/>
                      </a:endParaRPr>
                    </a:p>
                    <a:p>
                      <a:pPr marR="228600" algn="ctr">
                        <a:lnSpc>
                          <a:spcPct val="100000"/>
                        </a:lnSpc>
                        <a:spcBef>
                          <a:spcPts val="905"/>
                        </a:spcBef>
                        <a:tabLst>
                          <a:tab pos="534670" algn="l"/>
                        </a:tabLst>
                      </a:pPr>
                      <a:r>
                        <a:rPr sz="700" spc="-50" dirty="0">
                          <a:latin typeface="MS Gothic"/>
                          <a:cs typeface="MS Gothic"/>
                        </a:rPr>
                        <a:t>－</a:t>
                      </a:r>
                      <a:r>
                        <a:rPr sz="700" dirty="0">
                          <a:latin typeface="MS Gothic"/>
                          <a:cs typeface="MS Gothic"/>
                        </a:rPr>
                        <a:t>	</a:t>
                      </a:r>
                      <a:r>
                        <a:rPr sz="700" spc="-50" dirty="0">
                          <a:latin typeface="MS Gothic"/>
                          <a:cs typeface="MS Gothic"/>
                        </a:rPr>
                        <a:t>－</a:t>
                      </a:r>
                      <a:endParaRPr sz="700">
                        <a:latin typeface="MS Gothic"/>
                        <a:cs typeface="MS Gothic"/>
                      </a:endParaRPr>
                    </a:p>
                  </a:txBody>
                  <a:tcPr marL="0" marR="0" marT="533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r h="691515">
                <a:tc>
                  <a:txBody>
                    <a:bodyPr/>
                    <a:lstStyle/>
                    <a:p>
                      <a:pPr>
                        <a:lnSpc>
                          <a:spcPct val="100000"/>
                        </a:lnSpc>
                        <a:spcBef>
                          <a:spcPts val="215"/>
                        </a:spcBef>
                      </a:pPr>
                      <a:endParaRPr sz="1400">
                        <a:latin typeface="Times New Roman"/>
                        <a:cs typeface="Times New Roman"/>
                      </a:endParaRPr>
                    </a:p>
                    <a:p>
                      <a:pPr algn="ctr">
                        <a:lnSpc>
                          <a:spcPct val="100000"/>
                        </a:lnSpc>
                      </a:pPr>
                      <a:r>
                        <a:rPr sz="1400" spc="-50" dirty="0">
                          <a:latin typeface="MS Gothic"/>
                          <a:cs typeface="MS Gothic"/>
                        </a:rPr>
                        <a:t>☐</a:t>
                      </a:r>
                      <a:endParaRPr sz="1400">
                        <a:latin typeface="MS Gothic"/>
                        <a:cs typeface="MS Gothic"/>
                      </a:endParaRPr>
                    </a:p>
                  </a:txBody>
                  <a:tcPr marL="0" marR="0" marT="2730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409"/>
                        </a:spcBef>
                        <a:tabLst>
                          <a:tab pos="1415415" algn="l"/>
                        </a:tabLst>
                      </a:pPr>
                      <a:r>
                        <a:rPr sz="800" dirty="0">
                          <a:latin typeface="MS Gothic"/>
                          <a:cs typeface="MS Gothic"/>
                        </a:rPr>
                        <a:t>ふりがな</a:t>
                      </a:r>
                      <a:r>
                        <a:rPr sz="800" spc="500" dirty="0">
                          <a:latin typeface="MS Gothic"/>
                          <a:cs typeface="MS Gothic"/>
                        </a:rPr>
                        <a:t> </a:t>
                      </a:r>
                      <a:r>
                        <a:rPr sz="800" b="1" u="sng" dirty="0">
                          <a:uFill>
                            <a:solidFill>
                              <a:srgbClr val="000000"/>
                            </a:solidFill>
                          </a:uFill>
                          <a:latin typeface="Times New Roman"/>
                          <a:cs typeface="Times New Roman"/>
                        </a:rPr>
                        <a:t>	</a:t>
                      </a:r>
                      <a:endParaRPr sz="800">
                        <a:latin typeface="Times New Roman"/>
                        <a:cs typeface="Times New Roman"/>
                      </a:endParaRPr>
                    </a:p>
                    <a:p>
                      <a:pPr marL="124460">
                        <a:lnSpc>
                          <a:spcPct val="100000"/>
                        </a:lnSpc>
                        <a:spcBef>
                          <a:spcPts val="775"/>
                        </a:spcBef>
                      </a:pPr>
                      <a:r>
                        <a:rPr sz="900" spc="-25" dirty="0">
                          <a:latin typeface="MS Gothic"/>
                          <a:cs typeface="MS Gothic"/>
                        </a:rPr>
                        <a:t>氏名</a:t>
                      </a:r>
                      <a:endParaRPr sz="900">
                        <a:latin typeface="MS Gothic"/>
                        <a:cs typeface="MS Gothic"/>
                      </a:endParaRPr>
                    </a:p>
                    <a:p>
                      <a:pPr marL="66675">
                        <a:lnSpc>
                          <a:spcPct val="100000"/>
                        </a:lnSpc>
                        <a:spcBef>
                          <a:spcPts val="630"/>
                        </a:spcBef>
                        <a:tabLst>
                          <a:tab pos="1473835" algn="l"/>
                        </a:tabLst>
                      </a:pPr>
                      <a:r>
                        <a:rPr sz="1050" dirty="0">
                          <a:latin typeface="MS Gothic"/>
                          <a:cs typeface="MS Gothic"/>
                        </a:rPr>
                        <a:t>(</a:t>
                      </a:r>
                      <a:r>
                        <a:rPr sz="1050" spc="-15" dirty="0">
                          <a:latin typeface="MS Gothic"/>
                          <a:cs typeface="MS Gothic"/>
                        </a:rPr>
                        <a:t>所</a:t>
                      </a:r>
                      <a:r>
                        <a:rPr sz="1050" spc="-50" dirty="0">
                          <a:latin typeface="MS Gothic"/>
                          <a:cs typeface="MS Gothic"/>
                        </a:rPr>
                        <a:t>属</a:t>
                      </a:r>
                      <a:r>
                        <a:rPr sz="1050" dirty="0">
                          <a:latin typeface="MS Gothic"/>
                          <a:cs typeface="MS Gothic"/>
                        </a:rPr>
                        <a:t>	</a:t>
                      </a:r>
                      <a:r>
                        <a:rPr sz="1050" spc="-50" dirty="0">
                          <a:latin typeface="MS Gothic"/>
                          <a:cs typeface="MS Gothic"/>
                        </a:rPr>
                        <a:t>)</a:t>
                      </a:r>
                      <a:endParaRPr sz="1050">
                        <a:latin typeface="MS Gothic"/>
                        <a:cs typeface="MS 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345"/>
                        </a:spcBef>
                        <a:tabLst>
                          <a:tab pos="755650" algn="l"/>
                        </a:tabLst>
                      </a:pPr>
                      <a:r>
                        <a:rPr sz="900" spc="-50" dirty="0">
                          <a:latin typeface="MS Gothic"/>
                          <a:cs typeface="MS Gothic"/>
                        </a:rPr>
                        <a:t>〒</a:t>
                      </a:r>
                      <a:r>
                        <a:rPr sz="900" dirty="0">
                          <a:latin typeface="MS Gothic"/>
                          <a:cs typeface="MS Gothic"/>
                        </a:rPr>
                        <a:t>	</a:t>
                      </a:r>
                      <a:r>
                        <a:rPr sz="900" spc="-50" dirty="0">
                          <a:latin typeface="MS Gothic"/>
                          <a:cs typeface="MS Gothic"/>
                        </a:rPr>
                        <a:t>－</a:t>
                      </a:r>
                      <a:endParaRPr sz="900">
                        <a:latin typeface="MS Gothic"/>
                        <a:cs typeface="MS Gothic"/>
                      </a:endParaRPr>
                    </a:p>
                  </a:txBody>
                  <a:tcPr marL="0" marR="0" marT="438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p>
                      <a:pPr>
                        <a:lnSpc>
                          <a:spcPct val="100000"/>
                        </a:lnSpc>
                        <a:spcBef>
                          <a:spcPts val="815"/>
                        </a:spcBef>
                      </a:pPr>
                      <a:endParaRPr sz="800">
                        <a:latin typeface="Times New Roman"/>
                        <a:cs typeface="Times New Roman"/>
                      </a:endParaRPr>
                    </a:p>
                    <a:p>
                      <a:pPr marR="59690" algn="r">
                        <a:lnSpc>
                          <a:spcPct val="100000"/>
                        </a:lnSpc>
                        <a:tabLst>
                          <a:tab pos="255904" algn="l"/>
                          <a:tab pos="509905" algn="l"/>
                        </a:tabLst>
                      </a:pPr>
                      <a:r>
                        <a:rPr sz="800" spc="-50" dirty="0">
                          <a:latin typeface="MS Gothic"/>
                          <a:cs typeface="MS Gothic"/>
                        </a:rPr>
                        <a:t>年</a:t>
                      </a:r>
                      <a:r>
                        <a:rPr sz="800" dirty="0">
                          <a:latin typeface="MS Gothic"/>
                          <a:cs typeface="MS Gothic"/>
                        </a:rPr>
                        <a:t>	</a:t>
                      </a:r>
                      <a:r>
                        <a:rPr sz="800" spc="-50" dirty="0">
                          <a:latin typeface="MS Gothic"/>
                          <a:cs typeface="MS Gothic"/>
                        </a:rPr>
                        <a:t>月</a:t>
                      </a:r>
                      <a:r>
                        <a:rPr sz="800" dirty="0">
                          <a:latin typeface="MS Gothic"/>
                          <a:cs typeface="MS Gothic"/>
                        </a:rPr>
                        <a:t>	日</a:t>
                      </a:r>
                      <a:r>
                        <a:rPr sz="800" spc="-50" dirty="0">
                          <a:latin typeface="MS Gothic"/>
                          <a:cs typeface="MS Gothic"/>
                        </a:rPr>
                        <a:t>生</a:t>
                      </a:r>
                      <a:endParaRPr sz="800">
                        <a:latin typeface="MS Gothic"/>
                        <a:cs typeface="MS Gothic"/>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291465" algn="ctr">
                        <a:lnSpc>
                          <a:spcPct val="100000"/>
                        </a:lnSpc>
                        <a:spcBef>
                          <a:spcPts val="409"/>
                        </a:spcBef>
                      </a:pPr>
                      <a:r>
                        <a:rPr sz="800" spc="-15" dirty="0">
                          <a:latin typeface="MS Gothic"/>
                          <a:cs typeface="MS Gothic"/>
                        </a:rPr>
                        <a:t>自宅・携帯電話 (○で記入)</a:t>
                      </a:r>
                      <a:endParaRPr sz="800">
                        <a:latin typeface="MS Gothic"/>
                        <a:cs typeface="MS Gothic"/>
                      </a:endParaRPr>
                    </a:p>
                    <a:p>
                      <a:pPr marR="228600" algn="ctr">
                        <a:lnSpc>
                          <a:spcPct val="100000"/>
                        </a:lnSpc>
                        <a:spcBef>
                          <a:spcPts val="905"/>
                        </a:spcBef>
                        <a:tabLst>
                          <a:tab pos="534670" algn="l"/>
                        </a:tabLst>
                      </a:pPr>
                      <a:r>
                        <a:rPr sz="700" spc="-50" dirty="0">
                          <a:latin typeface="MS Gothic"/>
                          <a:cs typeface="MS Gothic"/>
                        </a:rPr>
                        <a:t>－</a:t>
                      </a:r>
                      <a:r>
                        <a:rPr sz="700" dirty="0">
                          <a:latin typeface="MS Gothic"/>
                          <a:cs typeface="MS Gothic"/>
                        </a:rPr>
                        <a:t>	</a:t>
                      </a:r>
                      <a:r>
                        <a:rPr sz="700" spc="-50" dirty="0">
                          <a:latin typeface="MS Gothic"/>
                          <a:cs typeface="MS Gothic"/>
                        </a:rPr>
                        <a:t>－</a:t>
                      </a:r>
                      <a:endParaRPr sz="700">
                        <a:latin typeface="MS Gothic"/>
                        <a:cs typeface="MS 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3"/>
                  </a:ext>
                </a:extLst>
              </a:tr>
              <a:tr h="692150">
                <a:tc>
                  <a:txBody>
                    <a:bodyPr/>
                    <a:lstStyle/>
                    <a:p>
                      <a:pPr>
                        <a:lnSpc>
                          <a:spcPct val="100000"/>
                        </a:lnSpc>
                        <a:spcBef>
                          <a:spcPts val="215"/>
                        </a:spcBef>
                      </a:pPr>
                      <a:endParaRPr sz="1400">
                        <a:latin typeface="Times New Roman"/>
                        <a:cs typeface="Times New Roman"/>
                      </a:endParaRPr>
                    </a:p>
                    <a:p>
                      <a:pPr algn="ctr">
                        <a:lnSpc>
                          <a:spcPct val="100000"/>
                        </a:lnSpc>
                      </a:pPr>
                      <a:r>
                        <a:rPr sz="1400" spc="-50" dirty="0">
                          <a:latin typeface="MS Gothic"/>
                          <a:cs typeface="MS Gothic"/>
                        </a:rPr>
                        <a:t>☐</a:t>
                      </a:r>
                      <a:endParaRPr sz="1400">
                        <a:latin typeface="MS Gothic"/>
                        <a:cs typeface="MS Gothic"/>
                      </a:endParaRPr>
                    </a:p>
                  </a:txBody>
                  <a:tcPr marL="0" marR="0" marT="2730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409"/>
                        </a:spcBef>
                        <a:tabLst>
                          <a:tab pos="1415415" algn="l"/>
                        </a:tabLst>
                      </a:pPr>
                      <a:r>
                        <a:rPr sz="800" dirty="0">
                          <a:latin typeface="MS Gothic"/>
                          <a:cs typeface="MS Gothic"/>
                        </a:rPr>
                        <a:t>ふりがな</a:t>
                      </a:r>
                      <a:r>
                        <a:rPr sz="800" spc="500" dirty="0">
                          <a:latin typeface="MS Gothic"/>
                          <a:cs typeface="MS Gothic"/>
                        </a:rPr>
                        <a:t> </a:t>
                      </a:r>
                      <a:r>
                        <a:rPr sz="800" b="1" u="sng" dirty="0">
                          <a:uFill>
                            <a:solidFill>
                              <a:srgbClr val="000000"/>
                            </a:solidFill>
                          </a:uFill>
                          <a:latin typeface="Times New Roman"/>
                          <a:cs typeface="Times New Roman"/>
                        </a:rPr>
                        <a:t>	</a:t>
                      </a:r>
                      <a:endParaRPr sz="800">
                        <a:latin typeface="Times New Roman"/>
                        <a:cs typeface="Times New Roman"/>
                      </a:endParaRPr>
                    </a:p>
                    <a:p>
                      <a:pPr marL="124460">
                        <a:lnSpc>
                          <a:spcPct val="100000"/>
                        </a:lnSpc>
                        <a:spcBef>
                          <a:spcPts val="775"/>
                        </a:spcBef>
                      </a:pPr>
                      <a:r>
                        <a:rPr sz="900" spc="-25" dirty="0">
                          <a:latin typeface="MS Gothic"/>
                          <a:cs typeface="MS Gothic"/>
                        </a:rPr>
                        <a:t>氏名</a:t>
                      </a:r>
                      <a:endParaRPr sz="900">
                        <a:latin typeface="MS Gothic"/>
                        <a:cs typeface="MS Gothic"/>
                      </a:endParaRPr>
                    </a:p>
                    <a:p>
                      <a:pPr marL="66675">
                        <a:lnSpc>
                          <a:spcPct val="100000"/>
                        </a:lnSpc>
                        <a:spcBef>
                          <a:spcPts val="725"/>
                        </a:spcBef>
                        <a:tabLst>
                          <a:tab pos="1501140" algn="l"/>
                        </a:tabLst>
                      </a:pPr>
                      <a:r>
                        <a:rPr sz="900" dirty="0">
                          <a:latin typeface="MS Gothic"/>
                          <a:cs typeface="MS Gothic"/>
                        </a:rPr>
                        <a:t>(所</a:t>
                      </a:r>
                      <a:r>
                        <a:rPr sz="900" spc="-50" dirty="0">
                          <a:latin typeface="MS Gothic"/>
                          <a:cs typeface="MS Gothic"/>
                        </a:rPr>
                        <a:t>属</a:t>
                      </a:r>
                      <a:r>
                        <a:rPr sz="900" dirty="0">
                          <a:latin typeface="MS Gothic"/>
                          <a:cs typeface="MS Gothic"/>
                        </a:rPr>
                        <a:t>	</a:t>
                      </a:r>
                      <a:r>
                        <a:rPr sz="900" spc="-50" dirty="0">
                          <a:latin typeface="MS Gothic"/>
                          <a:cs typeface="MS Gothic"/>
                        </a:rPr>
                        <a:t>)</a:t>
                      </a:r>
                      <a:endParaRPr sz="900">
                        <a:latin typeface="MS Gothic"/>
                        <a:cs typeface="MS 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345"/>
                        </a:spcBef>
                        <a:tabLst>
                          <a:tab pos="755650" algn="l"/>
                        </a:tabLst>
                      </a:pPr>
                      <a:r>
                        <a:rPr sz="900" spc="-50" dirty="0">
                          <a:latin typeface="MS Gothic"/>
                          <a:cs typeface="MS Gothic"/>
                        </a:rPr>
                        <a:t>〒</a:t>
                      </a:r>
                      <a:r>
                        <a:rPr sz="900" dirty="0">
                          <a:latin typeface="MS Gothic"/>
                          <a:cs typeface="MS Gothic"/>
                        </a:rPr>
                        <a:t>	</a:t>
                      </a:r>
                      <a:r>
                        <a:rPr sz="900" spc="-50" dirty="0">
                          <a:latin typeface="MS Gothic"/>
                          <a:cs typeface="MS Gothic"/>
                        </a:rPr>
                        <a:t>－</a:t>
                      </a:r>
                      <a:endParaRPr sz="900">
                        <a:latin typeface="MS Gothic"/>
                        <a:cs typeface="MS Gothic"/>
                      </a:endParaRPr>
                    </a:p>
                  </a:txBody>
                  <a:tcPr marL="0" marR="0" marT="438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p>
                      <a:pPr>
                        <a:lnSpc>
                          <a:spcPct val="100000"/>
                        </a:lnSpc>
                        <a:spcBef>
                          <a:spcPts val="815"/>
                        </a:spcBef>
                      </a:pPr>
                      <a:endParaRPr sz="800">
                        <a:latin typeface="Times New Roman"/>
                        <a:cs typeface="Times New Roman"/>
                      </a:endParaRPr>
                    </a:p>
                    <a:p>
                      <a:pPr marR="59690" algn="r">
                        <a:lnSpc>
                          <a:spcPct val="100000"/>
                        </a:lnSpc>
                        <a:tabLst>
                          <a:tab pos="255904" algn="l"/>
                          <a:tab pos="509905" algn="l"/>
                        </a:tabLst>
                      </a:pPr>
                      <a:r>
                        <a:rPr sz="800" spc="-50" dirty="0">
                          <a:latin typeface="MS Gothic"/>
                          <a:cs typeface="MS Gothic"/>
                        </a:rPr>
                        <a:t>年</a:t>
                      </a:r>
                      <a:r>
                        <a:rPr sz="800" dirty="0">
                          <a:latin typeface="MS Gothic"/>
                          <a:cs typeface="MS Gothic"/>
                        </a:rPr>
                        <a:t>	</a:t>
                      </a:r>
                      <a:r>
                        <a:rPr sz="800" spc="-50" dirty="0">
                          <a:latin typeface="MS Gothic"/>
                          <a:cs typeface="MS Gothic"/>
                        </a:rPr>
                        <a:t>月</a:t>
                      </a:r>
                      <a:r>
                        <a:rPr sz="800" dirty="0">
                          <a:latin typeface="MS Gothic"/>
                          <a:cs typeface="MS Gothic"/>
                        </a:rPr>
                        <a:t>	日</a:t>
                      </a:r>
                      <a:r>
                        <a:rPr sz="800" spc="-50" dirty="0">
                          <a:latin typeface="MS Gothic"/>
                          <a:cs typeface="MS Gothic"/>
                        </a:rPr>
                        <a:t>生</a:t>
                      </a:r>
                      <a:endParaRPr sz="800">
                        <a:latin typeface="MS Gothic"/>
                        <a:cs typeface="MS Gothic"/>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291465" algn="ctr">
                        <a:lnSpc>
                          <a:spcPct val="100000"/>
                        </a:lnSpc>
                        <a:spcBef>
                          <a:spcPts val="409"/>
                        </a:spcBef>
                      </a:pPr>
                      <a:r>
                        <a:rPr sz="800" spc="-15" dirty="0">
                          <a:latin typeface="MS Gothic"/>
                          <a:cs typeface="MS Gothic"/>
                        </a:rPr>
                        <a:t>自宅・携帯電話 (○で記入)</a:t>
                      </a:r>
                      <a:endParaRPr sz="800">
                        <a:latin typeface="MS Gothic"/>
                        <a:cs typeface="MS Gothic"/>
                      </a:endParaRPr>
                    </a:p>
                    <a:p>
                      <a:pPr marR="228600" algn="ctr">
                        <a:lnSpc>
                          <a:spcPct val="100000"/>
                        </a:lnSpc>
                        <a:spcBef>
                          <a:spcPts val="905"/>
                        </a:spcBef>
                        <a:tabLst>
                          <a:tab pos="534670" algn="l"/>
                        </a:tabLst>
                      </a:pPr>
                      <a:r>
                        <a:rPr sz="700" spc="-50" dirty="0">
                          <a:latin typeface="MS Gothic"/>
                          <a:cs typeface="MS Gothic"/>
                        </a:rPr>
                        <a:t>－</a:t>
                      </a:r>
                      <a:r>
                        <a:rPr sz="700" dirty="0">
                          <a:latin typeface="MS Gothic"/>
                          <a:cs typeface="MS Gothic"/>
                        </a:rPr>
                        <a:t>	</a:t>
                      </a:r>
                      <a:r>
                        <a:rPr sz="700" spc="-50" dirty="0">
                          <a:latin typeface="MS Gothic"/>
                          <a:cs typeface="MS Gothic"/>
                        </a:rPr>
                        <a:t>－</a:t>
                      </a:r>
                      <a:endParaRPr sz="700">
                        <a:latin typeface="MS Gothic"/>
                        <a:cs typeface="MS 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4"/>
                  </a:ext>
                </a:extLst>
              </a:tr>
              <a:tr h="691515">
                <a:tc>
                  <a:txBody>
                    <a:bodyPr/>
                    <a:lstStyle/>
                    <a:p>
                      <a:pPr>
                        <a:lnSpc>
                          <a:spcPct val="100000"/>
                        </a:lnSpc>
                        <a:spcBef>
                          <a:spcPts val="215"/>
                        </a:spcBef>
                      </a:pPr>
                      <a:endParaRPr sz="1400">
                        <a:latin typeface="Times New Roman"/>
                        <a:cs typeface="Times New Roman"/>
                      </a:endParaRPr>
                    </a:p>
                    <a:p>
                      <a:pPr algn="ctr">
                        <a:lnSpc>
                          <a:spcPct val="100000"/>
                        </a:lnSpc>
                      </a:pPr>
                      <a:r>
                        <a:rPr sz="1400" spc="-50" dirty="0">
                          <a:latin typeface="MS Gothic"/>
                          <a:cs typeface="MS Gothic"/>
                        </a:rPr>
                        <a:t>☐</a:t>
                      </a:r>
                      <a:endParaRPr sz="1400">
                        <a:latin typeface="MS Gothic"/>
                        <a:cs typeface="MS Gothic"/>
                      </a:endParaRPr>
                    </a:p>
                  </a:txBody>
                  <a:tcPr marL="0" marR="0" marT="2730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409"/>
                        </a:spcBef>
                        <a:tabLst>
                          <a:tab pos="1415415" algn="l"/>
                        </a:tabLst>
                      </a:pPr>
                      <a:r>
                        <a:rPr sz="800" dirty="0">
                          <a:latin typeface="MS Gothic"/>
                          <a:cs typeface="MS Gothic"/>
                        </a:rPr>
                        <a:t>ふりがな</a:t>
                      </a:r>
                      <a:r>
                        <a:rPr sz="800" spc="500" dirty="0">
                          <a:latin typeface="MS Gothic"/>
                          <a:cs typeface="MS Gothic"/>
                        </a:rPr>
                        <a:t> </a:t>
                      </a:r>
                      <a:r>
                        <a:rPr sz="800" b="1" u="sng" dirty="0">
                          <a:uFill>
                            <a:solidFill>
                              <a:srgbClr val="000000"/>
                            </a:solidFill>
                          </a:uFill>
                          <a:latin typeface="Times New Roman"/>
                          <a:cs typeface="Times New Roman"/>
                        </a:rPr>
                        <a:t>	</a:t>
                      </a:r>
                      <a:endParaRPr sz="800">
                        <a:latin typeface="Times New Roman"/>
                        <a:cs typeface="Times New Roman"/>
                      </a:endParaRPr>
                    </a:p>
                    <a:p>
                      <a:pPr marL="124460">
                        <a:lnSpc>
                          <a:spcPct val="100000"/>
                        </a:lnSpc>
                        <a:spcBef>
                          <a:spcPts val="775"/>
                        </a:spcBef>
                      </a:pPr>
                      <a:r>
                        <a:rPr sz="900" spc="-25" dirty="0">
                          <a:latin typeface="MS Gothic"/>
                          <a:cs typeface="MS Gothic"/>
                        </a:rPr>
                        <a:t>氏名</a:t>
                      </a:r>
                      <a:endParaRPr sz="900">
                        <a:latin typeface="MS Gothic"/>
                        <a:cs typeface="MS Gothic"/>
                      </a:endParaRPr>
                    </a:p>
                    <a:p>
                      <a:pPr marL="66675">
                        <a:lnSpc>
                          <a:spcPct val="100000"/>
                        </a:lnSpc>
                        <a:spcBef>
                          <a:spcPts val="720"/>
                        </a:spcBef>
                        <a:tabLst>
                          <a:tab pos="1501140" algn="l"/>
                        </a:tabLst>
                      </a:pPr>
                      <a:r>
                        <a:rPr sz="900" dirty="0">
                          <a:latin typeface="MS Gothic"/>
                          <a:cs typeface="MS Gothic"/>
                        </a:rPr>
                        <a:t>(所</a:t>
                      </a:r>
                      <a:r>
                        <a:rPr sz="900" spc="-50" dirty="0">
                          <a:latin typeface="MS Gothic"/>
                          <a:cs typeface="MS Gothic"/>
                        </a:rPr>
                        <a:t>属</a:t>
                      </a:r>
                      <a:r>
                        <a:rPr sz="900" dirty="0">
                          <a:latin typeface="MS Gothic"/>
                          <a:cs typeface="MS Gothic"/>
                        </a:rPr>
                        <a:t>	</a:t>
                      </a:r>
                      <a:r>
                        <a:rPr sz="900" spc="-50" dirty="0">
                          <a:latin typeface="MS Gothic"/>
                          <a:cs typeface="MS Gothic"/>
                        </a:rPr>
                        <a:t>)</a:t>
                      </a:r>
                      <a:endParaRPr sz="900">
                        <a:latin typeface="MS Gothic"/>
                        <a:cs typeface="MS 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345"/>
                        </a:spcBef>
                        <a:tabLst>
                          <a:tab pos="755650" algn="l"/>
                        </a:tabLst>
                      </a:pPr>
                      <a:r>
                        <a:rPr sz="900" spc="-50" dirty="0">
                          <a:latin typeface="MS Gothic"/>
                          <a:cs typeface="MS Gothic"/>
                        </a:rPr>
                        <a:t>〒</a:t>
                      </a:r>
                      <a:r>
                        <a:rPr sz="900" dirty="0">
                          <a:latin typeface="MS Gothic"/>
                          <a:cs typeface="MS Gothic"/>
                        </a:rPr>
                        <a:t>	</a:t>
                      </a:r>
                      <a:r>
                        <a:rPr sz="900" spc="-50" dirty="0">
                          <a:latin typeface="MS Gothic"/>
                          <a:cs typeface="MS Gothic"/>
                        </a:rPr>
                        <a:t>－</a:t>
                      </a:r>
                      <a:endParaRPr sz="900">
                        <a:latin typeface="MS Gothic"/>
                        <a:cs typeface="MS Gothic"/>
                      </a:endParaRPr>
                    </a:p>
                  </a:txBody>
                  <a:tcPr marL="0" marR="0" marT="438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p>
                      <a:pPr>
                        <a:lnSpc>
                          <a:spcPct val="100000"/>
                        </a:lnSpc>
                        <a:spcBef>
                          <a:spcPts val="825"/>
                        </a:spcBef>
                      </a:pPr>
                      <a:endParaRPr sz="800">
                        <a:latin typeface="Times New Roman"/>
                        <a:cs typeface="Times New Roman"/>
                      </a:endParaRPr>
                    </a:p>
                    <a:p>
                      <a:pPr marR="59690" algn="r">
                        <a:lnSpc>
                          <a:spcPct val="100000"/>
                        </a:lnSpc>
                        <a:tabLst>
                          <a:tab pos="255904" algn="l"/>
                          <a:tab pos="511809" algn="l"/>
                        </a:tabLst>
                      </a:pPr>
                      <a:r>
                        <a:rPr sz="800" spc="-50" dirty="0">
                          <a:latin typeface="MS Gothic"/>
                          <a:cs typeface="MS Gothic"/>
                        </a:rPr>
                        <a:t>年</a:t>
                      </a:r>
                      <a:r>
                        <a:rPr sz="800" dirty="0">
                          <a:latin typeface="MS Gothic"/>
                          <a:cs typeface="MS Gothic"/>
                        </a:rPr>
                        <a:t>	</a:t>
                      </a:r>
                      <a:r>
                        <a:rPr sz="800" spc="-50" dirty="0">
                          <a:latin typeface="MS Gothic"/>
                          <a:cs typeface="MS Gothic"/>
                        </a:rPr>
                        <a:t>月</a:t>
                      </a:r>
                      <a:r>
                        <a:rPr sz="800" dirty="0">
                          <a:latin typeface="MS Gothic"/>
                          <a:cs typeface="MS Gothic"/>
                        </a:rPr>
                        <a:t>	日</a:t>
                      </a:r>
                      <a:r>
                        <a:rPr sz="800" spc="-50" dirty="0">
                          <a:latin typeface="MS Gothic"/>
                          <a:cs typeface="MS Gothic"/>
                        </a:rPr>
                        <a:t>生</a:t>
                      </a:r>
                      <a:endParaRPr sz="800">
                        <a:latin typeface="MS Gothic"/>
                        <a:cs typeface="MS Gothic"/>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291465" algn="ctr">
                        <a:lnSpc>
                          <a:spcPct val="100000"/>
                        </a:lnSpc>
                        <a:spcBef>
                          <a:spcPts val="409"/>
                        </a:spcBef>
                      </a:pPr>
                      <a:r>
                        <a:rPr sz="800" spc="-15" dirty="0">
                          <a:latin typeface="MS Gothic"/>
                          <a:cs typeface="MS Gothic"/>
                        </a:rPr>
                        <a:t>自宅・携帯電話 (○で記入)</a:t>
                      </a:r>
                      <a:endParaRPr sz="800">
                        <a:latin typeface="MS Gothic"/>
                        <a:cs typeface="MS Gothic"/>
                      </a:endParaRPr>
                    </a:p>
                    <a:p>
                      <a:pPr marR="228600" algn="ctr">
                        <a:lnSpc>
                          <a:spcPct val="100000"/>
                        </a:lnSpc>
                        <a:spcBef>
                          <a:spcPts val="905"/>
                        </a:spcBef>
                        <a:tabLst>
                          <a:tab pos="534670" algn="l"/>
                        </a:tabLst>
                      </a:pPr>
                      <a:r>
                        <a:rPr sz="700" spc="-50" dirty="0">
                          <a:latin typeface="MS Gothic"/>
                          <a:cs typeface="MS Gothic"/>
                        </a:rPr>
                        <a:t>－</a:t>
                      </a:r>
                      <a:r>
                        <a:rPr sz="700" dirty="0">
                          <a:latin typeface="MS Gothic"/>
                          <a:cs typeface="MS Gothic"/>
                        </a:rPr>
                        <a:t>	</a:t>
                      </a:r>
                      <a:r>
                        <a:rPr sz="700" spc="-50" dirty="0">
                          <a:latin typeface="MS Gothic"/>
                          <a:cs typeface="MS Gothic"/>
                        </a:rPr>
                        <a:t>－</a:t>
                      </a:r>
                      <a:endParaRPr sz="700">
                        <a:latin typeface="MS Gothic"/>
                        <a:cs typeface="MS 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5"/>
                  </a:ext>
                </a:extLst>
              </a:tr>
              <a:tr h="691515">
                <a:tc>
                  <a:txBody>
                    <a:bodyPr/>
                    <a:lstStyle/>
                    <a:p>
                      <a:pPr>
                        <a:lnSpc>
                          <a:spcPct val="100000"/>
                        </a:lnSpc>
                        <a:spcBef>
                          <a:spcPts val="215"/>
                        </a:spcBef>
                      </a:pPr>
                      <a:endParaRPr sz="1400">
                        <a:latin typeface="Times New Roman"/>
                        <a:cs typeface="Times New Roman"/>
                      </a:endParaRPr>
                    </a:p>
                    <a:p>
                      <a:pPr algn="ctr">
                        <a:lnSpc>
                          <a:spcPct val="100000"/>
                        </a:lnSpc>
                      </a:pPr>
                      <a:r>
                        <a:rPr sz="1400" spc="-50" dirty="0">
                          <a:latin typeface="MS Gothic"/>
                          <a:cs typeface="MS Gothic"/>
                        </a:rPr>
                        <a:t>☐</a:t>
                      </a:r>
                      <a:endParaRPr sz="1400">
                        <a:latin typeface="MS Gothic"/>
                        <a:cs typeface="MS Gothic"/>
                      </a:endParaRPr>
                    </a:p>
                  </a:txBody>
                  <a:tcPr marL="0" marR="0" marT="2730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409"/>
                        </a:spcBef>
                        <a:tabLst>
                          <a:tab pos="1415415" algn="l"/>
                        </a:tabLst>
                      </a:pPr>
                      <a:r>
                        <a:rPr sz="800" dirty="0">
                          <a:latin typeface="MS Gothic"/>
                          <a:cs typeface="MS Gothic"/>
                        </a:rPr>
                        <a:t>ふりがな</a:t>
                      </a:r>
                      <a:r>
                        <a:rPr sz="800" spc="500" dirty="0">
                          <a:latin typeface="MS Gothic"/>
                          <a:cs typeface="MS Gothic"/>
                        </a:rPr>
                        <a:t> </a:t>
                      </a:r>
                      <a:r>
                        <a:rPr sz="800" b="1" u="sng" dirty="0">
                          <a:uFill>
                            <a:solidFill>
                              <a:srgbClr val="000000"/>
                            </a:solidFill>
                          </a:uFill>
                          <a:latin typeface="Times New Roman"/>
                          <a:cs typeface="Times New Roman"/>
                        </a:rPr>
                        <a:t>	</a:t>
                      </a:r>
                      <a:endParaRPr sz="800">
                        <a:latin typeface="Times New Roman"/>
                        <a:cs typeface="Times New Roman"/>
                      </a:endParaRPr>
                    </a:p>
                    <a:p>
                      <a:pPr marL="124460">
                        <a:lnSpc>
                          <a:spcPct val="100000"/>
                        </a:lnSpc>
                        <a:spcBef>
                          <a:spcPts val="775"/>
                        </a:spcBef>
                      </a:pPr>
                      <a:r>
                        <a:rPr sz="900" spc="-25" dirty="0">
                          <a:latin typeface="MS Gothic"/>
                          <a:cs typeface="MS Gothic"/>
                        </a:rPr>
                        <a:t>氏名</a:t>
                      </a:r>
                      <a:endParaRPr sz="900">
                        <a:latin typeface="MS Gothic"/>
                        <a:cs typeface="MS Gothic"/>
                      </a:endParaRPr>
                    </a:p>
                    <a:p>
                      <a:pPr marL="66675">
                        <a:lnSpc>
                          <a:spcPct val="100000"/>
                        </a:lnSpc>
                        <a:spcBef>
                          <a:spcPts val="720"/>
                        </a:spcBef>
                        <a:tabLst>
                          <a:tab pos="1501140" algn="l"/>
                        </a:tabLst>
                      </a:pPr>
                      <a:r>
                        <a:rPr sz="900" dirty="0">
                          <a:latin typeface="MS Gothic"/>
                          <a:cs typeface="MS Gothic"/>
                        </a:rPr>
                        <a:t>(所</a:t>
                      </a:r>
                      <a:r>
                        <a:rPr sz="900" spc="-50" dirty="0">
                          <a:latin typeface="MS Gothic"/>
                          <a:cs typeface="MS Gothic"/>
                        </a:rPr>
                        <a:t>属</a:t>
                      </a:r>
                      <a:r>
                        <a:rPr sz="900" dirty="0">
                          <a:latin typeface="MS Gothic"/>
                          <a:cs typeface="MS Gothic"/>
                        </a:rPr>
                        <a:t>	</a:t>
                      </a:r>
                      <a:r>
                        <a:rPr sz="900" spc="-50" dirty="0">
                          <a:latin typeface="MS Gothic"/>
                          <a:cs typeface="MS Gothic"/>
                        </a:rPr>
                        <a:t>)</a:t>
                      </a:r>
                      <a:endParaRPr sz="900">
                        <a:latin typeface="MS Gothic"/>
                        <a:cs typeface="MS 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345"/>
                        </a:spcBef>
                        <a:tabLst>
                          <a:tab pos="755650" algn="l"/>
                        </a:tabLst>
                      </a:pPr>
                      <a:r>
                        <a:rPr sz="900" spc="-50" dirty="0">
                          <a:latin typeface="MS Gothic"/>
                          <a:cs typeface="MS Gothic"/>
                        </a:rPr>
                        <a:t>〒</a:t>
                      </a:r>
                      <a:r>
                        <a:rPr sz="900" dirty="0">
                          <a:latin typeface="MS Gothic"/>
                          <a:cs typeface="MS Gothic"/>
                        </a:rPr>
                        <a:t>	</a:t>
                      </a:r>
                      <a:r>
                        <a:rPr sz="900" spc="-50" dirty="0">
                          <a:latin typeface="MS Gothic"/>
                          <a:cs typeface="MS Gothic"/>
                        </a:rPr>
                        <a:t>－</a:t>
                      </a:r>
                      <a:endParaRPr sz="900">
                        <a:latin typeface="MS Gothic"/>
                        <a:cs typeface="MS Gothic"/>
                      </a:endParaRPr>
                    </a:p>
                  </a:txBody>
                  <a:tcPr marL="0" marR="0" marT="438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p>
                      <a:pPr>
                        <a:lnSpc>
                          <a:spcPct val="100000"/>
                        </a:lnSpc>
                        <a:spcBef>
                          <a:spcPts val="825"/>
                        </a:spcBef>
                      </a:pPr>
                      <a:endParaRPr sz="800">
                        <a:latin typeface="Times New Roman"/>
                        <a:cs typeface="Times New Roman"/>
                      </a:endParaRPr>
                    </a:p>
                    <a:p>
                      <a:pPr marR="59690" algn="r">
                        <a:lnSpc>
                          <a:spcPct val="100000"/>
                        </a:lnSpc>
                        <a:tabLst>
                          <a:tab pos="255904" algn="l"/>
                          <a:tab pos="511809" algn="l"/>
                        </a:tabLst>
                      </a:pPr>
                      <a:r>
                        <a:rPr sz="800" spc="-50" dirty="0">
                          <a:latin typeface="MS Gothic"/>
                          <a:cs typeface="MS Gothic"/>
                        </a:rPr>
                        <a:t>年</a:t>
                      </a:r>
                      <a:r>
                        <a:rPr sz="800" dirty="0">
                          <a:latin typeface="MS Gothic"/>
                          <a:cs typeface="MS Gothic"/>
                        </a:rPr>
                        <a:t>	</a:t>
                      </a:r>
                      <a:r>
                        <a:rPr sz="800" spc="-50" dirty="0">
                          <a:latin typeface="MS Gothic"/>
                          <a:cs typeface="MS Gothic"/>
                        </a:rPr>
                        <a:t>月</a:t>
                      </a:r>
                      <a:r>
                        <a:rPr sz="800" dirty="0">
                          <a:latin typeface="MS Gothic"/>
                          <a:cs typeface="MS Gothic"/>
                        </a:rPr>
                        <a:t>	日</a:t>
                      </a:r>
                      <a:r>
                        <a:rPr sz="800" spc="-50" dirty="0">
                          <a:latin typeface="MS Gothic"/>
                          <a:cs typeface="MS Gothic"/>
                        </a:rPr>
                        <a:t>生</a:t>
                      </a:r>
                      <a:endParaRPr sz="800">
                        <a:latin typeface="MS Gothic"/>
                        <a:cs typeface="MS Gothic"/>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291465" algn="ctr">
                        <a:lnSpc>
                          <a:spcPct val="100000"/>
                        </a:lnSpc>
                        <a:spcBef>
                          <a:spcPts val="409"/>
                        </a:spcBef>
                      </a:pPr>
                      <a:r>
                        <a:rPr sz="800" spc="-15" dirty="0">
                          <a:latin typeface="MS Gothic"/>
                          <a:cs typeface="MS Gothic"/>
                        </a:rPr>
                        <a:t>自宅・携帯電話 (○で記入)</a:t>
                      </a:r>
                      <a:endParaRPr sz="800">
                        <a:latin typeface="MS Gothic"/>
                        <a:cs typeface="MS Gothic"/>
                      </a:endParaRPr>
                    </a:p>
                    <a:p>
                      <a:pPr marR="228600" algn="ctr">
                        <a:lnSpc>
                          <a:spcPct val="100000"/>
                        </a:lnSpc>
                        <a:spcBef>
                          <a:spcPts val="905"/>
                        </a:spcBef>
                        <a:tabLst>
                          <a:tab pos="534670" algn="l"/>
                        </a:tabLst>
                      </a:pPr>
                      <a:r>
                        <a:rPr sz="700" spc="-50" dirty="0">
                          <a:latin typeface="MS Gothic"/>
                          <a:cs typeface="MS Gothic"/>
                        </a:rPr>
                        <a:t>－</a:t>
                      </a:r>
                      <a:r>
                        <a:rPr sz="700" dirty="0">
                          <a:latin typeface="MS Gothic"/>
                          <a:cs typeface="MS Gothic"/>
                        </a:rPr>
                        <a:t>	</a:t>
                      </a:r>
                      <a:r>
                        <a:rPr sz="700" spc="-50" dirty="0">
                          <a:latin typeface="MS Gothic"/>
                          <a:cs typeface="MS Gothic"/>
                        </a:rPr>
                        <a:t>－</a:t>
                      </a:r>
                      <a:endParaRPr sz="700">
                        <a:latin typeface="MS Gothic"/>
                        <a:cs typeface="MS 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6"/>
                  </a:ext>
                </a:extLst>
              </a:tr>
            </a:tbl>
          </a:graphicData>
        </a:graphic>
      </p:graphicFrame>
      <p:sp>
        <p:nvSpPr>
          <p:cNvPr id="6" name="object 6"/>
          <p:cNvSpPr txBox="1"/>
          <p:nvPr/>
        </p:nvSpPr>
        <p:spPr>
          <a:xfrm>
            <a:off x="914196" y="8929268"/>
            <a:ext cx="4906645" cy="382270"/>
          </a:xfrm>
          <a:prstGeom prst="rect">
            <a:avLst/>
          </a:prstGeom>
        </p:spPr>
        <p:txBody>
          <a:bodyPr vert="horz" wrap="square" lIns="0" tIns="30480" rIns="0" bIns="0" rtlCol="0">
            <a:spAutoFit/>
          </a:bodyPr>
          <a:lstStyle/>
          <a:p>
            <a:pPr marL="12700">
              <a:lnSpc>
                <a:spcPct val="100000"/>
              </a:lnSpc>
              <a:spcBef>
                <a:spcPts val="240"/>
              </a:spcBef>
            </a:pPr>
            <a:r>
              <a:rPr sz="1050" spc="-25" dirty="0">
                <a:latin typeface="MS PGothic"/>
                <a:cs typeface="MS PGothic"/>
              </a:rPr>
              <a:t>※当日の責任者は、出店者説明会に出席してください。</a:t>
            </a:r>
            <a:endParaRPr sz="1050">
              <a:latin typeface="MS PGothic"/>
              <a:cs typeface="MS PGothic"/>
            </a:endParaRPr>
          </a:p>
          <a:p>
            <a:pPr marL="165100">
              <a:lnSpc>
                <a:spcPct val="100000"/>
              </a:lnSpc>
              <a:spcBef>
                <a:spcPts val="145"/>
              </a:spcBef>
            </a:pPr>
            <a:r>
              <a:rPr sz="1050" dirty="0">
                <a:latin typeface="MS PGothic"/>
                <a:cs typeface="MS PGothic"/>
              </a:rPr>
              <a:t>（</a:t>
            </a:r>
            <a:r>
              <a:rPr sz="1050" spc="-20" dirty="0">
                <a:latin typeface="MS PGothic"/>
                <a:cs typeface="MS PGothic"/>
              </a:rPr>
              <a:t>責任者が出席できないときは、当日従事者から代わりの方の出席をお願いします。</a:t>
            </a:r>
            <a:r>
              <a:rPr sz="1050" spc="-50" dirty="0">
                <a:latin typeface="MS PGothic"/>
                <a:cs typeface="MS PGothic"/>
              </a:rPr>
              <a:t>）</a:t>
            </a:r>
            <a:endParaRPr sz="1050">
              <a:latin typeface="MS PGothic"/>
              <a:cs typeface="MS PGothic"/>
            </a:endParaRPr>
          </a:p>
        </p:txBody>
      </p:sp>
      <p:graphicFrame>
        <p:nvGraphicFramePr>
          <p:cNvPr id="7" name="object 7"/>
          <p:cNvGraphicFramePr>
            <a:graphicFrameLocks noGrp="1"/>
          </p:cNvGraphicFramePr>
          <p:nvPr/>
        </p:nvGraphicFramePr>
        <p:xfrm>
          <a:off x="573023" y="2610865"/>
          <a:ext cx="6750681" cy="1709420"/>
        </p:xfrm>
        <a:graphic>
          <a:graphicData uri="http://schemas.openxmlformats.org/drawingml/2006/table">
            <a:tbl>
              <a:tblPr firstRow="1" bandRow="1">
                <a:tableStyleId>{2D5ABB26-0587-4C30-8999-92F81FD0307C}</a:tableStyleId>
              </a:tblPr>
              <a:tblGrid>
                <a:gridCol w="354965">
                  <a:extLst>
                    <a:ext uri="{9D8B030D-6E8A-4147-A177-3AD203B41FA5}">
                      <a16:colId xmlns:a16="http://schemas.microsoft.com/office/drawing/2014/main" val="20000"/>
                    </a:ext>
                  </a:extLst>
                </a:gridCol>
                <a:gridCol w="272415">
                  <a:extLst>
                    <a:ext uri="{9D8B030D-6E8A-4147-A177-3AD203B41FA5}">
                      <a16:colId xmlns:a16="http://schemas.microsoft.com/office/drawing/2014/main" val="20001"/>
                    </a:ext>
                  </a:extLst>
                </a:gridCol>
                <a:gridCol w="73659">
                  <a:extLst>
                    <a:ext uri="{9D8B030D-6E8A-4147-A177-3AD203B41FA5}">
                      <a16:colId xmlns:a16="http://schemas.microsoft.com/office/drawing/2014/main" val="20002"/>
                    </a:ext>
                  </a:extLst>
                </a:gridCol>
                <a:gridCol w="679449">
                  <a:extLst>
                    <a:ext uri="{9D8B030D-6E8A-4147-A177-3AD203B41FA5}">
                      <a16:colId xmlns:a16="http://schemas.microsoft.com/office/drawing/2014/main" val="20003"/>
                    </a:ext>
                  </a:extLst>
                </a:gridCol>
                <a:gridCol w="1410970">
                  <a:extLst>
                    <a:ext uri="{9D8B030D-6E8A-4147-A177-3AD203B41FA5}">
                      <a16:colId xmlns:a16="http://schemas.microsoft.com/office/drawing/2014/main" val="20004"/>
                    </a:ext>
                  </a:extLst>
                </a:gridCol>
                <a:gridCol w="448309">
                  <a:extLst>
                    <a:ext uri="{9D8B030D-6E8A-4147-A177-3AD203B41FA5}">
                      <a16:colId xmlns:a16="http://schemas.microsoft.com/office/drawing/2014/main" val="20005"/>
                    </a:ext>
                  </a:extLst>
                </a:gridCol>
                <a:gridCol w="1349375">
                  <a:extLst>
                    <a:ext uri="{9D8B030D-6E8A-4147-A177-3AD203B41FA5}">
                      <a16:colId xmlns:a16="http://schemas.microsoft.com/office/drawing/2014/main" val="20006"/>
                    </a:ext>
                  </a:extLst>
                </a:gridCol>
                <a:gridCol w="1016635">
                  <a:extLst>
                    <a:ext uri="{9D8B030D-6E8A-4147-A177-3AD203B41FA5}">
                      <a16:colId xmlns:a16="http://schemas.microsoft.com/office/drawing/2014/main" val="20007"/>
                    </a:ext>
                  </a:extLst>
                </a:gridCol>
                <a:gridCol w="417195">
                  <a:extLst>
                    <a:ext uri="{9D8B030D-6E8A-4147-A177-3AD203B41FA5}">
                      <a16:colId xmlns:a16="http://schemas.microsoft.com/office/drawing/2014/main" val="20008"/>
                    </a:ext>
                  </a:extLst>
                </a:gridCol>
                <a:gridCol w="727709">
                  <a:extLst>
                    <a:ext uri="{9D8B030D-6E8A-4147-A177-3AD203B41FA5}">
                      <a16:colId xmlns:a16="http://schemas.microsoft.com/office/drawing/2014/main" val="20009"/>
                    </a:ext>
                  </a:extLst>
                </a:gridCol>
              </a:tblGrid>
              <a:tr h="462915">
                <a:tc rowSpan="2">
                  <a:txBody>
                    <a:bodyPr/>
                    <a:lstStyle/>
                    <a:p>
                      <a:pPr marL="67945">
                        <a:lnSpc>
                          <a:spcPct val="100000"/>
                        </a:lnSpc>
                        <a:spcBef>
                          <a:spcPts val="345"/>
                        </a:spcBef>
                      </a:pPr>
                      <a:r>
                        <a:rPr sz="900" spc="-50" dirty="0">
                          <a:latin typeface="MS Gothic"/>
                          <a:cs typeface="MS Gothic"/>
                        </a:rPr>
                        <a:t>〒</a:t>
                      </a:r>
                      <a:endParaRPr sz="900">
                        <a:latin typeface="MS Gothic"/>
                        <a:cs typeface="MS Gothic"/>
                      </a:endParaRPr>
                    </a:p>
                  </a:txBody>
                  <a:tcPr marL="0" marR="0" marT="43815" marB="0">
                    <a:lnL w="6350">
                      <a:solidFill>
                        <a:srgbClr val="000000"/>
                      </a:solidFill>
                      <a:prstDash val="solid"/>
                    </a:lnL>
                    <a:lnT w="6350">
                      <a:solidFill>
                        <a:srgbClr val="000000"/>
                      </a:solidFill>
                      <a:prstDash val="solid"/>
                    </a:lnT>
                    <a:lnB w="6350">
                      <a:solidFill>
                        <a:srgbClr val="000000"/>
                      </a:solidFill>
                      <a:prstDash val="solid"/>
                    </a:lnB>
                  </a:tcPr>
                </a:tc>
                <a:tc rowSpan="2" gridSpan="2">
                  <a:txBody>
                    <a:bodyPr/>
                    <a:lstStyle/>
                    <a:p>
                      <a:pPr marL="172085">
                        <a:lnSpc>
                          <a:spcPct val="100000"/>
                        </a:lnSpc>
                        <a:spcBef>
                          <a:spcPts val="345"/>
                        </a:spcBef>
                      </a:pPr>
                      <a:r>
                        <a:rPr sz="900" spc="400" dirty="0">
                          <a:latin typeface="MS Gothic"/>
                          <a:cs typeface="MS Gothic"/>
                        </a:rPr>
                        <a:t>—</a:t>
                      </a:r>
                      <a:endParaRPr sz="900">
                        <a:latin typeface="MS Gothic"/>
                        <a:cs typeface="MS Gothic"/>
                      </a:endParaRPr>
                    </a:p>
                  </a:txBody>
                  <a:tcPr marL="0" marR="0" marT="43815" marB="0">
                    <a:lnT w="6350">
                      <a:solidFill>
                        <a:srgbClr val="000000"/>
                      </a:solidFill>
                      <a:prstDash val="solid"/>
                    </a:lnT>
                    <a:lnB w="6350">
                      <a:solidFill>
                        <a:srgbClr val="000000"/>
                      </a:solidFill>
                      <a:prstDash val="solid"/>
                    </a:lnB>
                  </a:tcPr>
                </a:tc>
                <a:tc rowSpan="2" hMerge="1">
                  <a:txBody>
                    <a:bodyPr/>
                    <a:lstStyle/>
                    <a:p>
                      <a:endParaRPr/>
                    </a:p>
                  </a:txBody>
                  <a:tcPr marL="0" marR="0" marT="0" marB="0"/>
                </a:tc>
                <a:tc rowSpan="2">
                  <a:txBody>
                    <a:bodyPr/>
                    <a:lstStyle/>
                    <a:p>
                      <a:pPr>
                        <a:lnSpc>
                          <a:spcPct val="100000"/>
                        </a:lnSpc>
                      </a:pPr>
                      <a:endParaRPr sz="900">
                        <a:latin typeface="Times New Roman"/>
                        <a:cs typeface="Times New Roman"/>
                      </a:endParaRPr>
                    </a:p>
                    <a:p>
                      <a:pPr>
                        <a:lnSpc>
                          <a:spcPct val="100000"/>
                        </a:lnSpc>
                        <a:spcBef>
                          <a:spcPts val="75"/>
                        </a:spcBef>
                      </a:pPr>
                      <a:endParaRPr sz="900">
                        <a:latin typeface="Times New Roman"/>
                        <a:cs typeface="Times New Roman"/>
                      </a:endParaRPr>
                    </a:p>
                    <a:p>
                      <a:pPr marL="169545">
                        <a:lnSpc>
                          <a:spcPct val="100000"/>
                        </a:lnSpc>
                      </a:pPr>
                      <a:r>
                        <a:rPr sz="900" spc="-15" dirty="0">
                          <a:latin typeface="MS Gothic"/>
                          <a:cs typeface="MS Gothic"/>
                        </a:rPr>
                        <a:t>都道府県</a:t>
                      </a:r>
                      <a:endParaRPr sz="900">
                        <a:latin typeface="MS Gothic"/>
                        <a:cs typeface="MS Gothic"/>
                      </a:endParaRPr>
                    </a:p>
                  </a:txBody>
                  <a:tcPr marL="0" marR="0" marT="0" marB="0">
                    <a:lnT w="6350">
                      <a:solidFill>
                        <a:srgbClr val="000000"/>
                      </a:solidFill>
                      <a:prstDash val="solid"/>
                    </a:lnT>
                    <a:lnB w="6350">
                      <a:solidFill>
                        <a:srgbClr val="000000"/>
                      </a:solidFill>
                      <a:prstDash val="solid"/>
                    </a:lnB>
                  </a:tcPr>
                </a:tc>
                <a:tc rowSpan="2">
                  <a:txBody>
                    <a:bodyPr/>
                    <a:lstStyle/>
                    <a:p>
                      <a:pPr>
                        <a:lnSpc>
                          <a:spcPct val="100000"/>
                        </a:lnSpc>
                      </a:pPr>
                      <a:endParaRPr sz="900">
                        <a:latin typeface="Times New Roman"/>
                        <a:cs typeface="Times New Roman"/>
                      </a:endParaRPr>
                    </a:p>
                    <a:p>
                      <a:pPr>
                        <a:lnSpc>
                          <a:spcPct val="100000"/>
                        </a:lnSpc>
                        <a:spcBef>
                          <a:spcPts val="75"/>
                        </a:spcBef>
                      </a:pPr>
                      <a:endParaRPr sz="900">
                        <a:latin typeface="Times New Roman"/>
                        <a:cs typeface="Times New Roman"/>
                      </a:endParaRPr>
                    </a:p>
                    <a:p>
                      <a:pPr marL="753745">
                        <a:lnSpc>
                          <a:spcPct val="100000"/>
                        </a:lnSpc>
                      </a:pPr>
                      <a:r>
                        <a:rPr sz="900" spc="-20" dirty="0">
                          <a:latin typeface="MS Gothic"/>
                          <a:cs typeface="MS Gothic"/>
                        </a:rPr>
                        <a:t>区市都</a:t>
                      </a:r>
                      <a:endParaRPr sz="900">
                        <a:latin typeface="MS Gothic"/>
                        <a:cs typeface="MS Gothic"/>
                      </a:endParaRPr>
                    </a:p>
                  </a:txBody>
                  <a:tcPr marL="0" marR="0" marT="0" marB="0">
                    <a:lnT w="6350">
                      <a:solidFill>
                        <a:srgbClr val="000000"/>
                      </a:solidFill>
                      <a:prstDash val="solid"/>
                    </a:lnT>
                    <a:lnB w="6350">
                      <a:solidFill>
                        <a:srgbClr val="000000"/>
                      </a:solidFill>
                      <a:prstDash val="solid"/>
                    </a:lnB>
                  </a:tcPr>
                </a:tc>
                <a:tc rowSpan="2">
                  <a:txBody>
                    <a:bodyPr/>
                    <a:lstStyle/>
                    <a:p>
                      <a:pPr>
                        <a:lnSpc>
                          <a:spcPct val="100000"/>
                        </a:lnSpc>
                      </a:pPr>
                      <a:endParaRPr sz="900">
                        <a:latin typeface="Times New Roman"/>
                        <a:cs typeface="Times New Roman"/>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rowSpan="2">
                  <a:txBody>
                    <a:bodyPr/>
                    <a:lstStyle/>
                    <a:p>
                      <a:pPr>
                        <a:lnSpc>
                          <a:spcPct val="100000"/>
                        </a:lnSpc>
                        <a:spcBef>
                          <a:spcPts val="305"/>
                        </a:spcBef>
                      </a:pPr>
                      <a:endParaRPr sz="1050">
                        <a:latin typeface="Times New Roman"/>
                        <a:cs typeface="Times New Roman"/>
                      </a:endParaRPr>
                    </a:p>
                    <a:p>
                      <a:pPr marL="405130" marR="398780" indent="66675">
                        <a:lnSpc>
                          <a:spcPct val="143100"/>
                        </a:lnSpc>
                      </a:pPr>
                      <a:r>
                        <a:rPr sz="1050" spc="-20" dirty="0">
                          <a:latin typeface="MS Gothic"/>
                          <a:cs typeface="MS Gothic"/>
                        </a:rPr>
                        <a:t>連絡先</a:t>
                      </a:r>
                      <a:r>
                        <a:rPr sz="1050" spc="-15" dirty="0">
                          <a:latin typeface="MS Gothic"/>
                          <a:cs typeface="MS Gothic"/>
                        </a:rPr>
                        <a:t>電話番号</a:t>
                      </a:r>
                      <a:endParaRPr sz="1050">
                        <a:latin typeface="MS Gothic"/>
                        <a:cs typeface="MS Gothic"/>
                      </a:endParaRPr>
                    </a:p>
                  </a:txBody>
                  <a:tcPr marL="0" marR="0" marT="387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409"/>
                        </a:spcBef>
                      </a:pPr>
                      <a:r>
                        <a:rPr sz="800" spc="-10" dirty="0">
                          <a:latin typeface="MS Gothic"/>
                          <a:cs typeface="MS Gothic"/>
                        </a:rPr>
                        <a:t>自宅または勤務先</a:t>
                      </a:r>
                      <a:endParaRPr sz="800">
                        <a:latin typeface="MS Gothic"/>
                        <a:cs typeface="MS Gothic"/>
                      </a:endParaRPr>
                    </a:p>
                    <a:p>
                      <a:pPr marL="603250">
                        <a:lnSpc>
                          <a:spcPct val="100000"/>
                        </a:lnSpc>
                        <a:spcBef>
                          <a:spcPts val="905"/>
                        </a:spcBef>
                      </a:pPr>
                      <a:r>
                        <a:rPr sz="700" spc="290" dirty="0">
                          <a:latin typeface="MS Gothic"/>
                          <a:cs typeface="MS Gothic"/>
                        </a:rPr>
                        <a:t>—</a:t>
                      </a:r>
                      <a:endParaRPr sz="700">
                        <a:latin typeface="MS Gothic"/>
                        <a:cs typeface="MS Gothic"/>
                      </a:endParaRPr>
                    </a:p>
                  </a:txBody>
                  <a:tcPr marL="0" marR="0" marT="52069" marB="0">
                    <a:lnL w="6350">
                      <a:solidFill>
                        <a:srgbClr val="000000"/>
                      </a:solidFill>
                      <a:prstDash val="solid"/>
                    </a:lnL>
                    <a:lnT w="6350">
                      <a:solidFill>
                        <a:srgbClr val="000000"/>
                      </a:solidFill>
                      <a:prstDash val="solid"/>
                    </a:lnT>
                    <a:lnB w="6350">
                      <a:solidFill>
                        <a:srgbClr val="000000"/>
                      </a:solidFill>
                      <a:prstDash val="solid"/>
                    </a:lnB>
                  </a:tcPr>
                </a:tc>
                <a:tc>
                  <a:txBody>
                    <a:bodyPr/>
                    <a:lstStyle/>
                    <a:p>
                      <a:pPr>
                        <a:lnSpc>
                          <a:spcPct val="100000"/>
                        </a:lnSpc>
                      </a:pPr>
                      <a:endParaRPr sz="700">
                        <a:latin typeface="Times New Roman"/>
                        <a:cs typeface="Times New Roman"/>
                      </a:endParaRPr>
                    </a:p>
                    <a:p>
                      <a:pPr>
                        <a:lnSpc>
                          <a:spcPct val="100000"/>
                        </a:lnSpc>
                        <a:spcBef>
                          <a:spcPts val="665"/>
                        </a:spcBef>
                      </a:pPr>
                      <a:endParaRPr sz="700">
                        <a:latin typeface="Times New Roman"/>
                        <a:cs typeface="Times New Roman"/>
                      </a:endParaRPr>
                    </a:p>
                    <a:p>
                      <a:pPr marL="212090">
                        <a:lnSpc>
                          <a:spcPct val="100000"/>
                        </a:lnSpc>
                      </a:pPr>
                      <a:r>
                        <a:rPr sz="700" spc="290" dirty="0">
                          <a:latin typeface="MS Gothic"/>
                          <a:cs typeface="MS Gothic"/>
                        </a:rPr>
                        <a:t>—</a:t>
                      </a:r>
                      <a:endParaRPr sz="700">
                        <a:latin typeface="MS Gothic"/>
                        <a:cs typeface="MS Gothic"/>
                      </a:endParaRPr>
                    </a:p>
                  </a:txBody>
                  <a:tcPr marL="0" marR="0" marT="0" marB="0">
                    <a:lnT w="6350">
                      <a:solidFill>
                        <a:srgbClr val="000000"/>
                      </a:solidFill>
                      <a:prstDash val="solid"/>
                    </a:lnT>
                    <a:lnB w="635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463550">
                <a:tc vMerge="1">
                  <a:txBody>
                    <a:bodyPr/>
                    <a:lstStyle/>
                    <a:p>
                      <a:endParaRPr/>
                    </a:p>
                  </a:txBody>
                  <a:tcPr marL="0" marR="0" marT="43815" marB="0">
                    <a:lnL w="6350">
                      <a:solidFill>
                        <a:srgbClr val="000000"/>
                      </a:solidFill>
                      <a:prstDash val="solid"/>
                    </a:lnL>
                    <a:lnT w="6350">
                      <a:solidFill>
                        <a:srgbClr val="000000"/>
                      </a:solidFill>
                      <a:prstDash val="solid"/>
                    </a:lnT>
                    <a:lnB w="6350">
                      <a:solidFill>
                        <a:srgbClr val="000000"/>
                      </a:solidFill>
                      <a:prstDash val="solid"/>
                    </a:lnB>
                  </a:tcPr>
                </a:tc>
                <a:tc gridSpan="2" vMerge="1">
                  <a:txBody>
                    <a:bodyPr/>
                    <a:lstStyle/>
                    <a:p>
                      <a:endParaRPr/>
                    </a:p>
                  </a:txBody>
                  <a:tcPr marL="0" marR="0" marT="43815" marB="0">
                    <a:lnT w="6350">
                      <a:solidFill>
                        <a:srgbClr val="000000"/>
                      </a:solidFill>
                      <a:prstDash val="solid"/>
                    </a:lnT>
                    <a:lnB w="6350">
                      <a:solidFill>
                        <a:srgbClr val="000000"/>
                      </a:solidFill>
                      <a:prstDash val="solid"/>
                    </a:lnB>
                  </a:tcPr>
                </a:tc>
                <a:tc hMerge="1" vMerge="1">
                  <a:txBody>
                    <a:bodyPr/>
                    <a:lstStyle/>
                    <a:p>
                      <a:endParaRPr/>
                    </a:p>
                  </a:txBody>
                  <a:tcPr marL="0" marR="0" marT="0" marB="0"/>
                </a:tc>
                <a:tc vMerge="1">
                  <a:txBody>
                    <a:bodyPr/>
                    <a:lstStyle/>
                    <a:p>
                      <a:endParaRPr/>
                    </a:p>
                  </a:txBody>
                  <a:tcPr marL="0" marR="0" marT="0" marB="0">
                    <a:lnT w="6350">
                      <a:solidFill>
                        <a:srgbClr val="000000"/>
                      </a:solidFill>
                      <a:prstDash val="solid"/>
                    </a:lnT>
                    <a:lnB w="6350">
                      <a:solidFill>
                        <a:srgbClr val="000000"/>
                      </a:solidFill>
                      <a:prstDash val="solid"/>
                    </a:lnB>
                  </a:tcPr>
                </a:tc>
                <a:tc vMerge="1">
                  <a:txBody>
                    <a:bodyPr/>
                    <a:lstStyle/>
                    <a:p>
                      <a:endParaRPr/>
                    </a:p>
                  </a:txBody>
                  <a:tcPr marL="0" marR="0" marT="0" marB="0">
                    <a:lnT w="6350">
                      <a:solidFill>
                        <a:srgbClr val="000000"/>
                      </a:solidFill>
                      <a:prstDash val="solid"/>
                    </a:lnT>
                    <a:lnB w="6350">
                      <a:solidFill>
                        <a:srgbClr val="000000"/>
                      </a:solidFill>
                      <a:prstDash val="solid"/>
                    </a:lnB>
                  </a:tcPr>
                </a:tc>
                <a:tc vMerge="1">
                  <a:txBody>
                    <a:bodyPr/>
                    <a:lstStyle/>
                    <a:p>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387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3">
                  <a:txBody>
                    <a:bodyPr/>
                    <a:lstStyle/>
                    <a:p>
                      <a:pPr marR="859790" algn="r">
                        <a:lnSpc>
                          <a:spcPct val="100000"/>
                        </a:lnSpc>
                        <a:spcBef>
                          <a:spcPts val="415"/>
                        </a:spcBef>
                      </a:pPr>
                      <a:r>
                        <a:rPr sz="800" dirty="0">
                          <a:latin typeface="MS Gothic"/>
                          <a:cs typeface="MS Gothic"/>
                        </a:rPr>
                        <a:t>緊急連絡先（携帯電話等</a:t>
                      </a:r>
                      <a:r>
                        <a:rPr sz="800" spc="-50" dirty="0">
                          <a:latin typeface="MS Gothic"/>
                          <a:cs typeface="MS Gothic"/>
                        </a:rPr>
                        <a:t>）</a:t>
                      </a:r>
                      <a:endParaRPr sz="800">
                        <a:latin typeface="MS Gothic"/>
                        <a:cs typeface="MS Gothic"/>
                      </a:endParaRPr>
                    </a:p>
                    <a:p>
                      <a:pPr marR="835025" algn="r">
                        <a:lnSpc>
                          <a:spcPct val="100000"/>
                        </a:lnSpc>
                        <a:spcBef>
                          <a:spcPts val="900"/>
                        </a:spcBef>
                        <a:tabLst>
                          <a:tab pos="624205" algn="l"/>
                        </a:tabLst>
                      </a:pPr>
                      <a:r>
                        <a:rPr sz="700" spc="-50" dirty="0">
                          <a:latin typeface="MS Gothic"/>
                          <a:cs typeface="MS Gothic"/>
                        </a:rPr>
                        <a:t>－</a:t>
                      </a:r>
                      <a:r>
                        <a:rPr sz="700" dirty="0">
                          <a:latin typeface="MS Gothic"/>
                          <a:cs typeface="MS Gothic"/>
                        </a:rPr>
                        <a:t>	</a:t>
                      </a:r>
                      <a:r>
                        <a:rPr sz="700" spc="-50" dirty="0">
                          <a:latin typeface="MS Gothic"/>
                          <a:cs typeface="MS Gothic"/>
                        </a:rPr>
                        <a:t>－</a:t>
                      </a:r>
                      <a:endParaRPr sz="700">
                        <a:latin typeface="MS Gothic"/>
                        <a:cs typeface="MS Gothic"/>
                      </a:endParaRPr>
                    </a:p>
                  </a:txBody>
                  <a:tcPr marL="0" marR="0" marT="5270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782955">
                <a:tc gridSpan="2">
                  <a:txBody>
                    <a:bodyPr/>
                    <a:lstStyle/>
                    <a:p>
                      <a:pPr algn="ctr">
                        <a:lnSpc>
                          <a:spcPct val="100000"/>
                        </a:lnSpc>
                        <a:spcBef>
                          <a:spcPts val="254"/>
                        </a:spcBef>
                      </a:pPr>
                      <a:r>
                        <a:rPr sz="1050" u="sng" spc="-20" dirty="0">
                          <a:uFill>
                            <a:solidFill>
                              <a:srgbClr val="000000"/>
                            </a:solidFill>
                          </a:uFill>
                          <a:latin typeface="MS Gothic"/>
                          <a:cs typeface="MS Gothic"/>
                        </a:rPr>
                        <a:t>調理者</a:t>
                      </a:r>
                      <a:endParaRPr sz="1050">
                        <a:latin typeface="MS Gothic"/>
                        <a:cs typeface="MS Gothic"/>
                      </a:endParaRPr>
                    </a:p>
                    <a:p>
                      <a:pPr>
                        <a:lnSpc>
                          <a:spcPct val="100000"/>
                        </a:lnSpc>
                        <a:spcBef>
                          <a:spcPts val="5"/>
                        </a:spcBef>
                      </a:pPr>
                      <a:endParaRPr sz="1050">
                        <a:latin typeface="Times New Roman"/>
                        <a:cs typeface="Times New Roman"/>
                      </a:endParaRPr>
                    </a:p>
                    <a:p>
                      <a:pPr algn="ctr">
                        <a:lnSpc>
                          <a:spcPct val="100000"/>
                        </a:lnSpc>
                      </a:pPr>
                      <a:r>
                        <a:rPr sz="1400" spc="-50" dirty="0">
                          <a:latin typeface="MS Gothic"/>
                          <a:cs typeface="MS Gothic"/>
                        </a:rPr>
                        <a:t>☐</a:t>
                      </a:r>
                      <a:endParaRPr sz="1400">
                        <a:latin typeface="MS Gothic"/>
                        <a:cs typeface="MS Gothic"/>
                      </a:endParaRPr>
                    </a:p>
                  </a:txBody>
                  <a:tcPr marL="0" marR="0" marT="3238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tcPr>
                </a:tc>
                <a:tc>
                  <a:txBody>
                    <a:bodyPr/>
                    <a:lstStyle/>
                    <a:p>
                      <a:pPr marL="59690">
                        <a:lnSpc>
                          <a:spcPct val="100000"/>
                        </a:lnSpc>
                        <a:spcBef>
                          <a:spcPts val="254"/>
                        </a:spcBef>
                      </a:pPr>
                      <a:r>
                        <a:rPr sz="1050" spc="-15" dirty="0">
                          <a:latin typeface="MS Gothic"/>
                          <a:cs typeface="MS Gothic"/>
                        </a:rPr>
                        <a:t>ふりがな</a:t>
                      </a:r>
                      <a:endParaRPr sz="1050">
                        <a:latin typeface="MS Gothic"/>
                        <a:cs typeface="MS Gothic"/>
                      </a:endParaRPr>
                    </a:p>
                    <a:p>
                      <a:pPr marL="59690">
                        <a:lnSpc>
                          <a:spcPct val="100000"/>
                        </a:lnSpc>
                        <a:spcBef>
                          <a:spcPts val="540"/>
                        </a:spcBef>
                      </a:pPr>
                      <a:r>
                        <a:rPr sz="1050" spc="-25" dirty="0">
                          <a:latin typeface="MS Gothic"/>
                          <a:cs typeface="MS Gothic"/>
                        </a:rPr>
                        <a:t>氏名</a:t>
                      </a:r>
                      <a:endParaRPr sz="1050">
                        <a:latin typeface="MS Gothic"/>
                        <a:cs typeface="MS Gothic"/>
                      </a:endParaRPr>
                    </a:p>
                    <a:p>
                      <a:pPr marL="59690">
                        <a:lnSpc>
                          <a:spcPct val="100000"/>
                        </a:lnSpc>
                        <a:spcBef>
                          <a:spcPts val="540"/>
                        </a:spcBef>
                      </a:pPr>
                      <a:r>
                        <a:rPr sz="1050" spc="-15" dirty="0">
                          <a:latin typeface="MS Gothic"/>
                          <a:cs typeface="MS Gothic"/>
                        </a:rPr>
                        <a:t>(所属：</a:t>
                      </a:r>
                      <a:endParaRPr sz="1050">
                        <a:latin typeface="MS Gothic"/>
                        <a:cs typeface="MS Gothic"/>
                      </a:endParaRPr>
                    </a:p>
                  </a:txBody>
                  <a:tcPr marL="0" marR="0" marT="32384" marB="0">
                    <a:lnT w="6350">
                      <a:solidFill>
                        <a:srgbClr val="000000"/>
                      </a:solidFill>
                      <a:prstDash val="solid"/>
                    </a:lnT>
                    <a:lnB w="6350">
                      <a:solidFill>
                        <a:srgbClr val="000000"/>
                      </a:solidFill>
                      <a:prstDash val="solid"/>
                    </a:lnB>
                  </a:tcPr>
                </a:tc>
                <a:tc>
                  <a:txBody>
                    <a:bodyPr/>
                    <a:lstStyle/>
                    <a:p>
                      <a:pPr marL="50800">
                        <a:lnSpc>
                          <a:spcPct val="100000"/>
                        </a:lnSpc>
                        <a:spcBef>
                          <a:spcPts val="254"/>
                        </a:spcBef>
                        <a:tabLst>
                          <a:tab pos="883285" algn="l"/>
                        </a:tabLst>
                      </a:pPr>
                      <a:r>
                        <a:rPr sz="1050" b="1" u="sng" dirty="0">
                          <a:uFill>
                            <a:solidFill>
                              <a:srgbClr val="000000"/>
                            </a:solidFill>
                          </a:uFill>
                          <a:latin typeface="Times New Roman"/>
                          <a:cs typeface="Times New Roman"/>
                        </a:rPr>
                        <a:t>	</a:t>
                      </a:r>
                      <a:endParaRPr sz="1050">
                        <a:latin typeface="Times New Roman"/>
                        <a:cs typeface="Times New Roman"/>
                      </a:endParaRPr>
                    </a:p>
                  </a:txBody>
                  <a:tcPr marL="0" marR="0" marT="32384" marB="0">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p>
                      <a:pPr>
                        <a:lnSpc>
                          <a:spcPct val="100000"/>
                        </a:lnSpc>
                      </a:pPr>
                      <a:endParaRPr sz="1050">
                        <a:latin typeface="Times New Roman"/>
                        <a:cs typeface="Times New Roman"/>
                      </a:endParaRPr>
                    </a:p>
                    <a:p>
                      <a:pPr>
                        <a:lnSpc>
                          <a:spcPct val="100000"/>
                        </a:lnSpc>
                        <a:spcBef>
                          <a:spcPts val="235"/>
                        </a:spcBef>
                      </a:pPr>
                      <a:endParaRPr sz="1050">
                        <a:latin typeface="Times New Roman"/>
                        <a:cs typeface="Times New Roman"/>
                      </a:endParaRPr>
                    </a:p>
                    <a:p>
                      <a:pPr marR="59055" algn="r">
                        <a:lnSpc>
                          <a:spcPct val="100000"/>
                        </a:lnSpc>
                      </a:pPr>
                      <a:r>
                        <a:rPr sz="1050" spc="-50" dirty="0">
                          <a:latin typeface="MS Gothic"/>
                          <a:cs typeface="MS Gothic"/>
                        </a:rPr>
                        <a:t>)</a:t>
                      </a:r>
                      <a:endParaRPr sz="1050">
                        <a:latin typeface="MS Gothic"/>
                        <a:cs typeface="MS Gothic"/>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p>
                      <a:pPr>
                        <a:lnSpc>
                          <a:spcPct val="100000"/>
                        </a:lnSpc>
                        <a:spcBef>
                          <a:spcPts val="455"/>
                        </a:spcBef>
                      </a:pPr>
                      <a:endParaRPr sz="1050">
                        <a:latin typeface="Times New Roman"/>
                        <a:cs typeface="Times New Roman"/>
                      </a:endParaRPr>
                    </a:p>
                    <a:p>
                      <a:pPr marL="405130">
                        <a:lnSpc>
                          <a:spcPct val="100000"/>
                        </a:lnSpc>
                        <a:spcBef>
                          <a:spcPts val="5"/>
                        </a:spcBef>
                      </a:pPr>
                      <a:r>
                        <a:rPr sz="1050" spc="-15" dirty="0">
                          <a:latin typeface="MS Gothic"/>
                          <a:cs typeface="MS Gothic"/>
                        </a:rPr>
                        <a:t>生年月日</a:t>
                      </a:r>
                      <a:endParaRPr sz="1050">
                        <a:latin typeface="MS Gothic"/>
                        <a:cs typeface="MS Gothic"/>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p>
                      <a:pPr>
                        <a:lnSpc>
                          <a:spcPct val="100000"/>
                        </a:lnSpc>
                        <a:spcBef>
                          <a:spcPts val="455"/>
                        </a:spcBef>
                      </a:pPr>
                      <a:endParaRPr sz="1050">
                        <a:latin typeface="Times New Roman"/>
                        <a:cs typeface="Times New Roman"/>
                      </a:endParaRPr>
                    </a:p>
                    <a:p>
                      <a:pPr marR="128270" algn="r">
                        <a:lnSpc>
                          <a:spcPct val="100000"/>
                        </a:lnSpc>
                        <a:spcBef>
                          <a:spcPts val="5"/>
                        </a:spcBef>
                      </a:pPr>
                      <a:r>
                        <a:rPr sz="1050" spc="-50" dirty="0">
                          <a:latin typeface="MS Gothic"/>
                          <a:cs typeface="MS Gothic"/>
                        </a:rPr>
                        <a:t>年</a:t>
                      </a:r>
                      <a:endParaRPr sz="1050">
                        <a:latin typeface="MS Gothic"/>
                        <a:cs typeface="MS Gothic"/>
                      </a:endParaRPr>
                    </a:p>
                  </a:txBody>
                  <a:tcPr marL="0" marR="0" marT="0" marB="0">
                    <a:lnL w="6350">
                      <a:solidFill>
                        <a:srgbClr val="000000"/>
                      </a:solidFill>
                      <a:prstDash val="solid"/>
                    </a:lnL>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p>
                      <a:pPr>
                        <a:lnSpc>
                          <a:spcPct val="100000"/>
                        </a:lnSpc>
                        <a:spcBef>
                          <a:spcPts val="455"/>
                        </a:spcBef>
                      </a:pPr>
                      <a:endParaRPr sz="1050">
                        <a:latin typeface="Times New Roman"/>
                        <a:cs typeface="Times New Roman"/>
                      </a:endParaRPr>
                    </a:p>
                    <a:p>
                      <a:pPr marL="131445">
                        <a:lnSpc>
                          <a:spcPct val="100000"/>
                        </a:lnSpc>
                        <a:spcBef>
                          <a:spcPts val="5"/>
                        </a:spcBef>
                      </a:pPr>
                      <a:r>
                        <a:rPr sz="1050" spc="-50" dirty="0">
                          <a:latin typeface="MS Gothic"/>
                          <a:cs typeface="MS Gothic"/>
                        </a:rPr>
                        <a:t>月</a:t>
                      </a:r>
                      <a:endParaRPr sz="1050">
                        <a:latin typeface="MS Gothic"/>
                        <a:cs typeface="MS Gothic"/>
                      </a:endParaRPr>
                    </a:p>
                  </a:txBody>
                  <a:tcPr marL="0" marR="0" marT="0" marB="0">
                    <a:lnT w="6350">
                      <a:solidFill>
                        <a:srgbClr val="000000"/>
                      </a:solidFill>
                      <a:prstDash val="solid"/>
                    </a:lnT>
                    <a:lnB w="6350">
                      <a:solidFill>
                        <a:srgbClr val="000000"/>
                      </a:solidFill>
                      <a:prstDash val="solid"/>
                    </a:lnB>
                  </a:tcPr>
                </a:tc>
                <a:tc>
                  <a:txBody>
                    <a:bodyPr/>
                    <a:lstStyle/>
                    <a:p>
                      <a:pPr>
                        <a:lnSpc>
                          <a:spcPct val="100000"/>
                        </a:lnSpc>
                      </a:pPr>
                      <a:endParaRPr sz="1050">
                        <a:latin typeface="Times New Roman"/>
                        <a:cs typeface="Times New Roman"/>
                      </a:endParaRPr>
                    </a:p>
                    <a:p>
                      <a:pPr>
                        <a:lnSpc>
                          <a:spcPct val="100000"/>
                        </a:lnSpc>
                        <a:spcBef>
                          <a:spcPts val="455"/>
                        </a:spcBef>
                      </a:pPr>
                      <a:endParaRPr sz="1050">
                        <a:latin typeface="Times New Roman"/>
                        <a:cs typeface="Times New Roman"/>
                      </a:endParaRPr>
                    </a:p>
                    <a:p>
                      <a:pPr marL="115570">
                        <a:lnSpc>
                          <a:spcPct val="100000"/>
                        </a:lnSpc>
                        <a:spcBef>
                          <a:spcPts val="5"/>
                        </a:spcBef>
                      </a:pPr>
                      <a:r>
                        <a:rPr sz="1050" spc="-25" dirty="0">
                          <a:latin typeface="MS Gothic"/>
                          <a:cs typeface="MS Gothic"/>
                        </a:rPr>
                        <a:t>日生</a:t>
                      </a:r>
                      <a:endParaRPr sz="1050">
                        <a:latin typeface="MS Gothic"/>
                        <a:cs typeface="MS Gothic"/>
                      </a:endParaRPr>
                    </a:p>
                  </a:txBody>
                  <a:tcPr marL="0" marR="0" marT="0" marB="0">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bl>
          </a:graphicData>
        </a:graphic>
      </p:graphicFrame>
      <p:sp>
        <p:nvSpPr>
          <p:cNvPr id="8" name="object 8"/>
          <p:cNvSpPr txBox="1"/>
          <p:nvPr/>
        </p:nvSpPr>
        <p:spPr>
          <a:xfrm>
            <a:off x="5649595" y="219074"/>
            <a:ext cx="1323975" cy="276225"/>
          </a:xfrm>
          <a:prstGeom prst="rect">
            <a:avLst/>
          </a:prstGeom>
          <a:ln w="19050">
            <a:solidFill>
              <a:srgbClr val="000000"/>
            </a:solidFill>
          </a:ln>
        </p:spPr>
        <p:txBody>
          <a:bodyPr vert="horz" wrap="square" lIns="0" tIns="34925" rIns="0" bIns="0" rtlCol="0">
            <a:spAutoFit/>
          </a:bodyPr>
          <a:lstStyle/>
          <a:p>
            <a:pPr marL="84455">
              <a:lnSpc>
                <a:spcPct val="100000"/>
              </a:lnSpc>
              <a:spcBef>
                <a:spcPts val="275"/>
              </a:spcBef>
              <a:tabLst>
                <a:tab pos="541655" algn="l"/>
              </a:tabLst>
            </a:pPr>
            <a:r>
              <a:rPr sz="1200" dirty="0">
                <a:latin typeface="MS PGothic"/>
                <a:cs typeface="MS PGothic"/>
              </a:rPr>
              <a:t>提</a:t>
            </a:r>
            <a:r>
              <a:rPr sz="1200" spc="-50" dirty="0">
                <a:latin typeface="MS PGothic"/>
                <a:cs typeface="MS PGothic"/>
              </a:rPr>
              <a:t>出</a:t>
            </a:r>
            <a:r>
              <a:rPr sz="1200" dirty="0">
                <a:latin typeface="MS PGothic"/>
                <a:cs typeface="MS PGothic"/>
              </a:rPr>
              <a:t>	</a:t>
            </a:r>
            <a:r>
              <a:rPr sz="1200" spc="160" dirty="0">
                <a:latin typeface="MS PGothic"/>
                <a:cs typeface="MS PGothic"/>
              </a:rPr>
              <a:t>４</a:t>
            </a:r>
            <a:r>
              <a:rPr sz="1200" spc="160" dirty="0">
                <a:latin typeface="Cambria"/>
                <a:cs typeface="Cambria"/>
              </a:rPr>
              <a:t>/</a:t>
            </a:r>
            <a:r>
              <a:rPr sz="1200" spc="160" dirty="0">
                <a:latin typeface="MS PGothic"/>
                <a:cs typeface="MS PGothic"/>
              </a:rPr>
              <a:t>６</a:t>
            </a:r>
            <a:r>
              <a:rPr sz="1200" dirty="0">
                <a:latin typeface="MS PGothic"/>
                <a:cs typeface="MS PGothic"/>
              </a:rPr>
              <a:t>枚</a:t>
            </a:r>
            <a:r>
              <a:rPr sz="1200" spc="-50" dirty="0">
                <a:latin typeface="MS PGothic"/>
                <a:cs typeface="MS PGothic"/>
              </a:rPr>
              <a:t>目</a:t>
            </a:r>
            <a:endParaRPr sz="1200">
              <a:latin typeface="MS PGothic"/>
              <a:cs typeface="MS PGothic"/>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D603FC-CC46-8318-ED8F-7D4C1319C1F4}"/>
              </a:ext>
            </a:extLst>
          </p:cNvPr>
          <p:cNvSpPr>
            <a:spLocks noGrp="1"/>
          </p:cNvSpPr>
          <p:nvPr>
            <p:ph type="ctrTitle"/>
          </p:nvPr>
        </p:nvSpPr>
        <p:spPr>
          <a:xfrm>
            <a:off x="-280535" y="374274"/>
            <a:ext cx="3146328" cy="388625"/>
          </a:xfrm>
        </p:spPr>
        <p:txBody>
          <a:bodyPr>
            <a:normAutofit/>
          </a:bodyPr>
          <a:lstStyle/>
          <a:p>
            <a:r>
              <a:rPr kumimoji="1" lang="ja-JP" altLang="en-US" sz="1187" b="1" dirty="0"/>
              <a:t>三条マルシェ出店配置図</a:t>
            </a:r>
          </a:p>
        </p:txBody>
      </p:sp>
      <p:sp>
        <p:nvSpPr>
          <p:cNvPr id="3" name="字幕 2">
            <a:extLst>
              <a:ext uri="{FF2B5EF4-FFF2-40B4-BE49-F238E27FC236}">
                <a16:creationId xmlns:a16="http://schemas.microsoft.com/office/drawing/2014/main" id="{28701F62-77AA-0231-7B08-5DD078D18ABB}"/>
              </a:ext>
            </a:extLst>
          </p:cNvPr>
          <p:cNvSpPr>
            <a:spLocks noGrp="1"/>
          </p:cNvSpPr>
          <p:nvPr>
            <p:ph type="subTitle" idx="1"/>
          </p:nvPr>
        </p:nvSpPr>
        <p:spPr>
          <a:xfrm>
            <a:off x="1014389" y="232407"/>
            <a:ext cx="5552342" cy="298993"/>
          </a:xfrm>
        </p:spPr>
        <p:txBody>
          <a:bodyPr/>
          <a:lstStyle/>
          <a:p>
            <a:r>
              <a:rPr kumimoji="1" lang="en-US" altLang="ja-JP" dirty="0"/>
              <a:t>2500×2500</a:t>
            </a:r>
            <a:r>
              <a:rPr kumimoji="1" lang="ja-JP" altLang="en-US" dirty="0"/>
              <a:t>㎜テント内の配置について</a:t>
            </a:r>
          </a:p>
        </p:txBody>
      </p:sp>
      <p:sp>
        <p:nvSpPr>
          <p:cNvPr id="4" name="Text Box 42">
            <a:extLst>
              <a:ext uri="{FF2B5EF4-FFF2-40B4-BE49-F238E27FC236}">
                <a16:creationId xmlns:a16="http://schemas.microsoft.com/office/drawing/2014/main" id="{832E1187-77EE-3474-8E43-442CA84D7643}"/>
              </a:ext>
            </a:extLst>
          </p:cNvPr>
          <p:cNvSpPr txBox="1">
            <a:spLocks noChangeArrowheads="1"/>
          </p:cNvSpPr>
          <p:nvPr/>
        </p:nvSpPr>
        <p:spPr bwMode="auto">
          <a:xfrm>
            <a:off x="501682" y="8243628"/>
            <a:ext cx="6866739" cy="2162062"/>
          </a:xfrm>
          <a:prstGeom prst="rect">
            <a:avLst/>
          </a:prstGeom>
          <a:noFill/>
          <a:ln w="9525" algn="ctr">
            <a:solidFill>
              <a:srgbClr val="000000"/>
            </a:solidFill>
            <a:miter lim="800000"/>
            <a:headEnd/>
            <a:tailEnd/>
          </a:ln>
          <a:effectLst/>
          <a:extLst>
            <a:ext uri="{909E8E84-426E-40DD-AFC4-6F175D3DCCD1}">
              <a14:hiddenFill xmlns:a14="http://schemas.microsoft.com/office/drawing/2010/main">
                <a:solidFill>
                  <a:srgbClr val="80808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80201" tIns="9597" rIns="80201" bIns="9597" anchor="t" anchorCtr="0" upright="1">
            <a:noAutofit/>
          </a:bodyPr>
          <a:lstStyle/>
          <a:p>
            <a:pPr algn="just">
              <a:buNone/>
            </a:pPr>
            <a:r>
              <a:rPr lang="ja-JP" altLang="en-US" sz="1295" kern="100" dirty="0">
                <a:latin typeface="+mn-ea"/>
                <a:cs typeface="Times New Roman" panose="02020603050405020304" pitchFamily="18" charset="0"/>
              </a:rPr>
              <a:t>☆テント内の備品の配置、販売スペース、</a:t>
            </a:r>
            <a:endParaRPr lang="en-US" altLang="ja-JP" sz="1295" kern="100" dirty="0">
              <a:latin typeface="+mn-ea"/>
              <a:cs typeface="Times New Roman" panose="02020603050405020304" pitchFamily="18" charset="0"/>
            </a:endParaRPr>
          </a:p>
          <a:p>
            <a:pPr algn="just">
              <a:buNone/>
            </a:pPr>
            <a:r>
              <a:rPr lang="ja-JP" altLang="en-US" sz="1295" kern="100" dirty="0">
                <a:latin typeface="+mn-ea"/>
                <a:cs typeface="Times New Roman" panose="02020603050405020304" pitchFamily="18" charset="0"/>
              </a:rPr>
              <a:t>　在庫のストック状況がわかるようにご記入ください。</a:t>
            </a:r>
            <a:endParaRPr lang="ja-JP" altLang="en-US" sz="1133" kern="100" dirty="0">
              <a:latin typeface="+mn-ea"/>
              <a:cs typeface="Times New Roman" panose="02020603050405020304" pitchFamily="18" charset="0"/>
            </a:endParaRPr>
          </a:p>
          <a:p>
            <a:pPr algn="just">
              <a:buNone/>
            </a:pPr>
            <a:endParaRPr lang="en-US" altLang="ja-JP" sz="1295" kern="100" dirty="0">
              <a:latin typeface="+mn-ea"/>
              <a:cs typeface="Times New Roman" panose="02020603050405020304" pitchFamily="18" charset="0"/>
            </a:endParaRPr>
          </a:p>
          <a:p>
            <a:pPr algn="just">
              <a:buNone/>
            </a:pPr>
            <a:r>
              <a:rPr lang="en-US" altLang="ja-JP" sz="1295" kern="100" dirty="0">
                <a:latin typeface="+mn-ea"/>
                <a:cs typeface="Times New Roman" panose="02020603050405020304" pitchFamily="18" charset="0"/>
              </a:rPr>
              <a:t>【</a:t>
            </a:r>
            <a:r>
              <a:rPr lang="ja-JP" altLang="en-US" sz="1295" kern="100" dirty="0">
                <a:latin typeface="+mn-ea"/>
                <a:cs typeface="Times New Roman" panose="02020603050405020304" pitchFamily="18" charset="0"/>
              </a:rPr>
              <a:t>飲食・食品出店の方は下記の項目を必ずご記入ください</a:t>
            </a:r>
            <a:r>
              <a:rPr lang="en-US" altLang="ja-JP" sz="1295" kern="100" dirty="0">
                <a:latin typeface="+mn-ea"/>
                <a:cs typeface="Times New Roman" panose="02020603050405020304" pitchFamily="18" charset="0"/>
              </a:rPr>
              <a:t>】</a:t>
            </a:r>
            <a:endParaRPr lang="ja-JP" altLang="en-US" sz="1133" kern="100" dirty="0">
              <a:latin typeface="+mn-ea"/>
              <a:cs typeface="Times New Roman" panose="02020603050405020304" pitchFamily="18" charset="0"/>
            </a:endParaRPr>
          </a:p>
          <a:p>
            <a:pPr algn="just">
              <a:buNone/>
            </a:pPr>
            <a:r>
              <a:rPr lang="ja-JP" altLang="en-US" sz="1295" kern="100" dirty="0">
                <a:latin typeface="+mn-ea"/>
                <a:cs typeface="Times New Roman" panose="02020603050405020304" pitchFamily="18" charset="0"/>
              </a:rPr>
              <a:t>□消火器（発電機を使用または、火気を使用する場合）</a:t>
            </a:r>
            <a:endParaRPr lang="ja-JP" altLang="en-US" sz="1133" kern="100" dirty="0">
              <a:latin typeface="+mn-ea"/>
              <a:cs typeface="Times New Roman" panose="02020603050405020304" pitchFamily="18" charset="0"/>
            </a:endParaRPr>
          </a:p>
          <a:p>
            <a:pPr algn="just">
              <a:buNone/>
            </a:pPr>
            <a:r>
              <a:rPr lang="ja-JP" altLang="en-US" sz="1295" kern="100" dirty="0">
                <a:latin typeface="+mn-ea"/>
                <a:cs typeface="Times New Roman" panose="02020603050405020304" pitchFamily="18" charset="0"/>
              </a:rPr>
              <a:t>□保冷庫・冷蔵庫（食材などのストック方法）　　　</a:t>
            </a:r>
            <a:endParaRPr lang="ja-JP" altLang="en-US" sz="1133" kern="100" dirty="0">
              <a:latin typeface="+mn-ea"/>
              <a:cs typeface="Times New Roman" panose="02020603050405020304" pitchFamily="18" charset="0"/>
            </a:endParaRPr>
          </a:p>
          <a:p>
            <a:pPr algn="just">
              <a:buNone/>
            </a:pPr>
            <a:r>
              <a:rPr lang="ja-JP" altLang="en-US" sz="1295" kern="100" dirty="0">
                <a:latin typeface="+mn-ea"/>
                <a:cs typeface="Times New Roman" panose="02020603050405020304" pitchFamily="18" charset="0"/>
              </a:rPr>
              <a:t>□フライヤー、鍋</a:t>
            </a:r>
            <a:endParaRPr lang="ja-JP" altLang="en-US" sz="1133" kern="100" dirty="0">
              <a:latin typeface="+mn-ea"/>
              <a:cs typeface="Times New Roman" panose="02020603050405020304" pitchFamily="18" charset="0"/>
            </a:endParaRPr>
          </a:p>
          <a:p>
            <a:pPr algn="just">
              <a:buNone/>
            </a:pPr>
            <a:r>
              <a:rPr lang="ja-JP" altLang="en-US" sz="1295" kern="100" dirty="0">
                <a:latin typeface="+mn-ea"/>
                <a:cs typeface="Times New Roman" panose="02020603050405020304" pitchFamily="18" charset="0"/>
              </a:rPr>
              <a:t>□火気の種類（ガスボンベ・ガスコンロ・ＩＨ・卓上ガスコンロ）</a:t>
            </a:r>
            <a:endParaRPr lang="ja-JP" altLang="en-US" sz="1133" kern="100" dirty="0">
              <a:latin typeface="+mn-ea"/>
              <a:cs typeface="Times New Roman" panose="02020603050405020304" pitchFamily="18" charset="0"/>
            </a:endParaRPr>
          </a:p>
          <a:p>
            <a:pPr algn="just">
              <a:buNone/>
            </a:pPr>
            <a:r>
              <a:rPr lang="ja-JP" altLang="en-US" sz="1295" kern="100" dirty="0">
                <a:latin typeface="+mn-ea"/>
                <a:cs typeface="Times New Roman" panose="02020603050405020304" pitchFamily="18" charset="0"/>
              </a:rPr>
              <a:t>□消毒スプレー</a:t>
            </a:r>
            <a:endParaRPr lang="ja-JP" altLang="en-US" sz="1133" kern="100" dirty="0">
              <a:latin typeface="+mn-ea"/>
              <a:cs typeface="Times New Roman" panose="02020603050405020304" pitchFamily="18" charset="0"/>
            </a:endParaRPr>
          </a:p>
          <a:p>
            <a:pPr algn="just">
              <a:buNone/>
            </a:pPr>
            <a:r>
              <a:rPr lang="ja-JP" altLang="en-US" sz="1295" kern="100" dirty="0">
                <a:latin typeface="+mn-ea"/>
                <a:cs typeface="Times New Roman" panose="02020603050405020304" pitchFamily="18" charset="0"/>
              </a:rPr>
              <a:t>□ゴミ箱</a:t>
            </a:r>
            <a:endParaRPr lang="ja-JP" altLang="en-US" sz="1133" kern="100" dirty="0">
              <a:latin typeface="+mn-ea"/>
              <a:cs typeface="Times New Roman" panose="02020603050405020304" pitchFamily="18" charset="0"/>
            </a:endParaRPr>
          </a:p>
          <a:p>
            <a:pPr algn="just">
              <a:buNone/>
            </a:pPr>
            <a:r>
              <a:rPr lang="ja-JP" altLang="en-US" sz="1295" kern="100" dirty="0">
                <a:latin typeface="+mn-ea"/>
                <a:cs typeface="Times New Roman" panose="02020603050405020304" pitchFamily="18" charset="0"/>
              </a:rPr>
              <a:t>□その他　必要なもの</a:t>
            </a:r>
            <a:endParaRPr lang="ja-JP" altLang="en-US" sz="1133" kern="100" dirty="0">
              <a:latin typeface="+mn-ea"/>
              <a:cs typeface="Times New Roman" panose="02020603050405020304" pitchFamily="18" charset="0"/>
            </a:endParaRPr>
          </a:p>
        </p:txBody>
      </p:sp>
      <p:sp>
        <p:nvSpPr>
          <p:cNvPr id="6" name="正方形/長方形 5">
            <a:extLst>
              <a:ext uri="{FF2B5EF4-FFF2-40B4-BE49-F238E27FC236}">
                <a16:creationId xmlns:a16="http://schemas.microsoft.com/office/drawing/2014/main" id="{7E794BB6-EBFB-6312-F5A3-720E61BD86A9}"/>
              </a:ext>
            </a:extLst>
          </p:cNvPr>
          <p:cNvSpPr/>
          <p:nvPr/>
        </p:nvSpPr>
        <p:spPr>
          <a:xfrm>
            <a:off x="2642647" y="1248541"/>
            <a:ext cx="3303986" cy="3303231"/>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CDFEB5FF-336F-49AD-5367-0ED9AB5DD73D}"/>
              </a:ext>
            </a:extLst>
          </p:cNvPr>
          <p:cNvSpPr/>
          <p:nvPr/>
        </p:nvSpPr>
        <p:spPr>
          <a:xfrm>
            <a:off x="2642647" y="4551772"/>
            <a:ext cx="3303986" cy="3303231"/>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BC3EC290-7E79-8C70-0562-51FC13C3B65E}"/>
              </a:ext>
            </a:extLst>
          </p:cNvPr>
          <p:cNvSpPr txBox="1"/>
          <p:nvPr/>
        </p:nvSpPr>
        <p:spPr>
          <a:xfrm>
            <a:off x="6081444" y="1974166"/>
            <a:ext cx="877163" cy="369332"/>
          </a:xfrm>
          <a:prstGeom prst="rect">
            <a:avLst/>
          </a:prstGeom>
          <a:noFill/>
        </p:spPr>
        <p:txBody>
          <a:bodyPr wrap="none" rtlCol="0">
            <a:spAutoFit/>
          </a:bodyPr>
          <a:lstStyle/>
          <a:p>
            <a:r>
              <a:rPr kumimoji="1" lang="ja-JP" altLang="en-US" dirty="0"/>
              <a:t>１基目</a:t>
            </a:r>
            <a:endParaRPr kumimoji="1" lang="en-US" altLang="ja-JP" dirty="0"/>
          </a:p>
        </p:txBody>
      </p:sp>
      <p:sp>
        <p:nvSpPr>
          <p:cNvPr id="9" name="テキスト ボックス 8">
            <a:extLst>
              <a:ext uri="{FF2B5EF4-FFF2-40B4-BE49-F238E27FC236}">
                <a16:creationId xmlns:a16="http://schemas.microsoft.com/office/drawing/2014/main" id="{D10F4ECF-61D9-2D6A-EC7A-939026494B95}"/>
              </a:ext>
            </a:extLst>
          </p:cNvPr>
          <p:cNvSpPr txBox="1"/>
          <p:nvPr/>
        </p:nvSpPr>
        <p:spPr>
          <a:xfrm>
            <a:off x="5972269" y="4910634"/>
            <a:ext cx="1497526" cy="820674"/>
          </a:xfrm>
          <a:prstGeom prst="rect">
            <a:avLst/>
          </a:prstGeom>
          <a:noFill/>
        </p:spPr>
        <p:txBody>
          <a:bodyPr wrap="none" rtlCol="0">
            <a:spAutoFit/>
          </a:bodyPr>
          <a:lstStyle/>
          <a:p>
            <a:r>
              <a:rPr kumimoji="1" lang="ja-JP" altLang="en-US" dirty="0"/>
              <a:t>２基目</a:t>
            </a:r>
            <a:endParaRPr kumimoji="1" lang="en-US" altLang="ja-JP" dirty="0"/>
          </a:p>
          <a:p>
            <a:r>
              <a:rPr kumimoji="1" lang="ja-JP" altLang="en-US" sz="1133" dirty="0"/>
              <a:t>（ある出店者のみ）</a:t>
            </a:r>
            <a:endParaRPr kumimoji="1" lang="en-US" altLang="ja-JP" sz="1133" dirty="0"/>
          </a:p>
          <a:p>
            <a:endParaRPr kumimoji="1" lang="en-US" altLang="ja-JP" dirty="0"/>
          </a:p>
        </p:txBody>
      </p:sp>
      <p:sp>
        <p:nvSpPr>
          <p:cNvPr id="10" name="テキスト ボックス 9">
            <a:extLst>
              <a:ext uri="{FF2B5EF4-FFF2-40B4-BE49-F238E27FC236}">
                <a16:creationId xmlns:a16="http://schemas.microsoft.com/office/drawing/2014/main" id="{0FD929C7-F50D-4616-B417-E51073E1364F}"/>
              </a:ext>
            </a:extLst>
          </p:cNvPr>
          <p:cNvSpPr txBox="1"/>
          <p:nvPr/>
        </p:nvSpPr>
        <p:spPr>
          <a:xfrm>
            <a:off x="3778251" y="7957070"/>
            <a:ext cx="942887" cy="543675"/>
          </a:xfrm>
          <a:prstGeom prst="rect">
            <a:avLst/>
          </a:prstGeom>
          <a:noFill/>
        </p:spPr>
        <p:txBody>
          <a:bodyPr wrap="none" rtlCol="0">
            <a:spAutoFit/>
          </a:bodyPr>
          <a:lstStyle/>
          <a:p>
            <a:r>
              <a:rPr kumimoji="1" lang="ja-JP" altLang="en-US" sz="1133" dirty="0"/>
              <a:t>（</a:t>
            </a:r>
            <a:r>
              <a:rPr kumimoji="1" lang="en-US" altLang="ja-JP" sz="1133" dirty="0"/>
              <a:t>2500</a:t>
            </a:r>
            <a:r>
              <a:rPr kumimoji="1" lang="ja-JP" altLang="en-US" sz="1133" dirty="0"/>
              <a:t>㎜）</a:t>
            </a:r>
            <a:endParaRPr kumimoji="1" lang="en-US" altLang="ja-JP" sz="1133" dirty="0"/>
          </a:p>
          <a:p>
            <a:endParaRPr kumimoji="1" lang="en-US" altLang="ja-JP" dirty="0"/>
          </a:p>
        </p:txBody>
      </p:sp>
      <p:sp>
        <p:nvSpPr>
          <p:cNvPr id="11" name="テキスト ボックス 10">
            <a:extLst>
              <a:ext uri="{FF2B5EF4-FFF2-40B4-BE49-F238E27FC236}">
                <a16:creationId xmlns:a16="http://schemas.microsoft.com/office/drawing/2014/main" id="{D9992808-4042-3EDC-068A-38BD971A5897}"/>
              </a:ext>
            </a:extLst>
          </p:cNvPr>
          <p:cNvSpPr txBox="1"/>
          <p:nvPr/>
        </p:nvSpPr>
        <p:spPr>
          <a:xfrm>
            <a:off x="6095288" y="2900157"/>
            <a:ext cx="942887" cy="543675"/>
          </a:xfrm>
          <a:prstGeom prst="rect">
            <a:avLst/>
          </a:prstGeom>
          <a:noFill/>
        </p:spPr>
        <p:txBody>
          <a:bodyPr wrap="none" rtlCol="0">
            <a:spAutoFit/>
          </a:bodyPr>
          <a:lstStyle/>
          <a:p>
            <a:r>
              <a:rPr kumimoji="1" lang="ja-JP" altLang="en-US" sz="1133" dirty="0"/>
              <a:t>（</a:t>
            </a:r>
            <a:r>
              <a:rPr kumimoji="1" lang="en-US" altLang="ja-JP" sz="1133" dirty="0"/>
              <a:t>2500</a:t>
            </a:r>
            <a:r>
              <a:rPr kumimoji="1" lang="ja-JP" altLang="en-US" sz="1133" dirty="0"/>
              <a:t>㎜）</a:t>
            </a:r>
            <a:endParaRPr kumimoji="1" lang="en-US" altLang="ja-JP" sz="1133" dirty="0"/>
          </a:p>
          <a:p>
            <a:endParaRPr kumimoji="1" lang="en-US" altLang="ja-JP" dirty="0"/>
          </a:p>
        </p:txBody>
      </p:sp>
      <p:sp>
        <p:nvSpPr>
          <p:cNvPr id="12" name="テキスト ボックス 11">
            <a:extLst>
              <a:ext uri="{FF2B5EF4-FFF2-40B4-BE49-F238E27FC236}">
                <a16:creationId xmlns:a16="http://schemas.microsoft.com/office/drawing/2014/main" id="{BB4B8BBE-FEF5-229F-AC92-D97F6893DF5A}"/>
              </a:ext>
            </a:extLst>
          </p:cNvPr>
          <p:cNvSpPr txBox="1"/>
          <p:nvPr/>
        </p:nvSpPr>
        <p:spPr>
          <a:xfrm>
            <a:off x="6095288" y="6243235"/>
            <a:ext cx="942887" cy="543675"/>
          </a:xfrm>
          <a:prstGeom prst="rect">
            <a:avLst/>
          </a:prstGeom>
          <a:noFill/>
        </p:spPr>
        <p:txBody>
          <a:bodyPr wrap="none" rtlCol="0">
            <a:spAutoFit/>
          </a:bodyPr>
          <a:lstStyle/>
          <a:p>
            <a:r>
              <a:rPr kumimoji="1" lang="ja-JP" altLang="en-US" sz="1133" dirty="0"/>
              <a:t>（</a:t>
            </a:r>
            <a:r>
              <a:rPr kumimoji="1" lang="en-US" altLang="ja-JP" sz="1133" dirty="0"/>
              <a:t>2500</a:t>
            </a:r>
            <a:r>
              <a:rPr kumimoji="1" lang="ja-JP" altLang="en-US" sz="1133" dirty="0"/>
              <a:t>㎜）</a:t>
            </a:r>
            <a:endParaRPr kumimoji="1" lang="en-US" altLang="ja-JP" sz="1133" dirty="0"/>
          </a:p>
          <a:p>
            <a:endParaRPr kumimoji="1" lang="en-US" altLang="ja-JP" dirty="0"/>
          </a:p>
        </p:txBody>
      </p:sp>
      <p:pic>
        <p:nvPicPr>
          <p:cNvPr id="16" name="図 15">
            <a:extLst>
              <a:ext uri="{FF2B5EF4-FFF2-40B4-BE49-F238E27FC236}">
                <a16:creationId xmlns:a16="http://schemas.microsoft.com/office/drawing/2014/main" id="{D802EB7B-80CE-9854-4AFB-9986DB52279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92629" y="3277560"/>
            <a:ext cx="603317" cy="1388100"/>
          </a:xfrm>
          <a:prstGeom prst="rect">
            <a:avLst/>
          </a:prstGeom>
        </p:spPr>
      </p:pic>
      <p:sp>
        <p:nvSpPr>
          <p:cNvPr id="17" name="四角形: 角を丸くする 16">
            <a:extLst>
              <a:ext uri="{FF2B5EF4-FFF2-40B4-BE49-F238E27FC236}">
                <a16:creationId xmlns:a16="http://schemas.microsoft.com/office/drawing/2014/main" id="{1016D935-62CF-E60D-AA88-33A3722633C0}"/>
              </a:ext>
            </a:extLst>
          </p:cNvPr>
          <p:cNvSpPr/>
          <p:nvPr/>
        </p:nvSpPr>
        <p:spPr>
          <a:xfrm>
            <a:off x="2214226" y="1248542"/>
            <a:ext cx="361015" cy="6600741"/>
          </a:xfrm>
          <a:prstGeom prst="roundRect">
            <a:avLst>
              <a:gd name="adj" fmla="val 39452"/>
            </a:avLst>
          </a:prstGeom>
          <a:solidFill>
            <a:schemeClr val="accent2">
              <a:lumMod val="20000"/>
              <a:lumOff val="80000"/>
            </a:schemeClr>
          </a:solidFill>
          <a:ln>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41810EC9-2283-578B-9C21-A174DB2BA7B9}"/>
              </a:ext>
            </a:extLst>
          </p:cNvPr>
          <p:cNvSpPr txBox="1"/>
          <p:nvPr/>
        </p:nvSpPr>
        <p:spPr>
          <a:xfrm>
            <a:off x="2180982" y="2618227"/>
            <a:ext cx="461665" cy="2862322"/>
          </a:xfrm>
          <a:prstGeom prst="rect">
            <a:avLst/>
          </a:prstGeom>
          <a:noFill/>
        </p:spPr>
        <p:txBody>
          <a:bodyPr vert="eaVert" wrap="none" rtlCol="0">
            <a:spAutoFit/>
          </a:bodyPr>
          <a:lstStyle/>
          <a:p>
            <a:r>
              <a:rPr kumimoji="1" lang="ja-JP" altLang="en-US" dirty="0"/>
              <a:t>販売口側（お客様対応口）</a:t>
            </a:r>
          </a:p>
        </p:txBody>
      </p:sp>
      <p:sp>
        <p:nvSpPr>
          <p:cNvPr id="19" name="字幕 2">
            <a:extLst>
              <a:ext uri="{FF2B5EF4-FFF2-40B4-BE49-F238E27FC236}">
                <a16:creationId xmlns:a16="http://schemas.microsoft.com/office/drawing/2014/main" id="{7E39C9AC-4F63-3239-46F8-E1BEA70F2467}"/>
              </a:ext>
            </a:extLst>
          </p:cNvPr>
          <p:cNvSpPr txBox="1">
            <a:spLocks/>
          </p:cNvSpPr>
          <p:nvPr/>
        </p:nvSpPr>
        <p:spPr>
          <a:xfrm>
            <a:off x="501682" y="881035"/>
            <a:ext cx="5003963" cy="481032"/>
          </a:xfrm>
          <a:prstGeom prst="rect">
            <a:avLst/>
          </a:prstGeom>
        </p:spPr>
        <p:txBody>
          <a:bodyPr vert="horz" lIns="98708" tIns="49354" rIns="98708" bIns="49354"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ja-JP" altLang="en-US" sz="1943" u="sng" dirty="0"/>
              <a:t>出店名：＿＿＿＿＿＿＿＿＿＿＿＿＿＿　　　　　　　　</a:t>
            </a:r>
          </a:p>
        </p:txBody>
      </p:sp>
      <p:sp>
        <p:nvSpPr>
          <p:cNvPr id="5" name="object 14">
            <a:extLst>
              <a:ext uri="{FF2B5EF4-FFF2-40B4-BE49-F238E27FC236}">
                <a16:creationId xmlns:a16="http://schemas.microsoft.com/office/drawing/2014/main" id="{CE08851C-E2D1-D5D5-704D-FA34CBC5B245}"/>
              </a:ext>
            </a:extLst>
          </p:cNvPr>
          <p:cNvSpPr txBox="1"/>
          <p:nvPr/>
        </p:nvSpPr>
        <p:spPr>
          <a:xfrm>
            <a:off x="5824001" y="259021"/>
            <a:ext cx="1323975" cy="276225"/>
          </a:xfrm>
          <a:prstGeom prst="rect">
            <a:avLst/>
          </a:prstGeom>
          <a:ln w="19050">
            <a:solidFill>
              <a:srgbClr val="000000"/>
            </a:solidFill>
          </a:ln>
        </p:spPr>
        <p:txBody>
          <a:bodyPr vert="horz" wrap="square" lIns="0" tIns="35560" rIns="0" bIns="0" rtlCol="0">
            <a:spAutoFit/>
          </a:bodyPr>
          <a:lstStyle/>
          <a:p>
            <a:pPr marL="84455">
              <a:lnSpc>
                <a:spcPct val="100000"/>
              </a:lnSpc>
              <a:spcBef>
                <a:spcPts val="280"/>
              </a:spcBef>
              <a:tabLst>
                <a:tab pos="541655" algn="l"/>
              </a:tabLst>
            </a:pPr>
            <a:r>
              <a:rPr sz="1200" dirty="0">
                <a:latin typeface="MS PGothic"/>
                <a:cs typeface="MS PGothic"/>
              </a:rPr>
              <a:t>提</a:t>
            </a:r>
            <a:r>
              <a:rPr sz="1200" spc="-50" dirty="0">
                <a:latin typeface="MS PGothic"/>
                <a:cs typeface="MS PGothic"/>
              </a:rPr>
              <a:t>出</a:t>
            </a:r>
            <a:r>
              <a:rPr sz="1200" dirty="0">
                <a:latin typeface="MS PGothic"/>
                <a:cs typeface="MS PGothic"/>
              </a:rPr>
              <a:t>	</a:t>
            </a:r>
            <a:r>
              <a:rPr sz="1200" spc="160" dirty="0">
                <a:latin typeface="MS PGothic"/>
                <a:cs typeface="MS PGothic"/>
              </a:rPr>
              <a:t>５</a:t>
            </a:r>
            <a:r>
              <a:rPr sz="1200" spc="160" dirty="0">
                <a:latin typeface="Cambria"/>
                <a:cs typeface="Cambria"/>
              </a:rPr>
              <a:t>/</a:t>
            </a:r>
            <a:r>
              <a:rPr sz="1200" spc="160" dirty="0">
                <a:latin typeface="MS PGothic"/>
                <a:cs typeface="MS PGothic"/>
              </a:rPr>
              <a:t>６</a:t>
            </a:r>
            <a:r>
              <a:rPr sz="1200" dirty="0">
                <a:latin typeface="MS PGothic"/>
                <a:cs typeface="MS PGothic"/>
              </a:rPr>
              <a:t>枚</a:t>
            </a:r>
            <a:r>
              <a:rPr sz="1200" spc="-50" dirty="0">
                <a:latin typeface="MS PGothic"/>
                <a:cs typeface="MS PGothic"/>
              </a:rPr>
              <a:t>目</a:t>
            </a:r>
            <a:endParaRPr sz="1200" dirty="0">
              <a:latin typeface="MS PGothic"/>
              <a:cs typeface="MS PGothic"/>
            </a:endParaRPr>
          </a:p>
        </p:txBody>
      </p:sp>
    </p:spTree>
    <p:extLst>
      <p:ext uri="{BB962C8B-B14F-4D97-AF65-F5344CB8AC3E}">
        <p14:creationId xmlns:p14="http://schemas.microsoft.com/office/powerpoint/2010/main" val="325112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9A30E-B679-21F7-80BE-0F75A030B0F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BC74EA5-9306-5788-3097-BEEDD34B50EF}"/>
              </a:ext>
            </a:extLst>
          </p:cNvPr>
          <p:cNvSpPr>
            <a:spLocks noGrp="1"/>
          </p:cNvSpPr>
          <p:nvPr>
            <p:ph type="ctrTitle"/>
          </p:nvPr>
        </p:nvSpPr>
        <p:spPr>
          <a:xfrm>
            <a:off x="-333579" y="440229"/>
            <a:ext cx="3146328" cy="388625"/>
          </a:xfrm>
        </p:spPr>
        <p:txBody>
          <a:bodyPr>
            <a:normAutofit/>
          </a:bodyPr>
          <a:lstStyle/>
          <a:p>
            <a:r>
              <a:rPr kumimoji="1" lang="ja-JP" altLang="en-US" sz="1187" b="1" dirty="0"/>
              <a:t>三条マルシェ出店配置図</a:t>
            </a:r>
          </a:p>
        </p:txBody>
      </p:sp>
      <p:sp>
        <p:nvSpPr>
          <p:cNvPr id="3" name="字幕 2">
            <a:extLst>
              <a:ext uri="{FF2B5EF4-FFF2-40B4-BE49-F238E27FC236}">
                <a16:creationId xmlns:a16="http://schemas.microsoft.com/office/drawing/2014/main" id="{9322FCFC-147A-745B-950A-BDCB1D0D7309}"/>
              </a:ext>
            </a:extLst>
          </p:cNvPr>
          <p:cNvSpPr>
            <a:spLocks noGrp="1"/>
          </p:cNvSpPr>
          <p:nvPr>
            <p:ph type="subTitle" idx="1"/>
          </p:nvPr>
        </p:nvSpPr>
        <p:spPr>
          <a:xfrm>
            <a:off x="955107" y="287469"/>
            <a:ext cx="5552342" cy="298993"/>
          </a:xfrm>
        </p:spPr>
        <p:txBody>
          <a:bodyPr/>
          <a:lstStyle/>
          <a:p>
            <a:r>
              <a:rPr kumimoji="1" lang="ja-JP" altLang="en-US" dirty="0"/>
              <a:t>ハーフ出店のテント内の配置について</a:t>
            </a:r>
          </a:p>
        </p:txBody>
      </p:sp>
      <p:sp>
        <p:nvSpPr>
          <p:cNvPr id="4" name="Text Box 42">
            <a:extLst>
              <a:ext uri="{FF2B5EF4-FFF2-40B4-BE49-F238E27FC236}">
                <a16:creationId xmlns:a16="http://schemas.microsoft.com/office/drawing/2014/main" id="{048ABF81-6BA9-4A05-F0CE-DBB11C8325BB}"/>
              </a:ext>
            </a:extLst>
          </p:cNvPr>
          <p:cNvSpPr txBox="1">
            <a:spLocks noChangeArrowheads="1"/>
          </p:cNvSpPr>
          <p:nvPr/>
        </p:nvSpPr>
        <p:spPr bwMode="auto">
          <a:xfrm>
            <a:off x="501682" y="7097397"/>
            <a:ext cx="6866739" cy="2943009"/>
          </a:xfrm>
          <a:prstGeom prst="rect">
            <a:avLst/>
          </a:prstGeom>
          <a:noFill/>
          <a:ln w="9525" algn="ctr">
            <a:solidFill>
              <a:srgbClr val="000000"/>
            </a:solidFill>
            <a:miter lim="800000"/>
            <a:headEnd/>
            <a:tailEnd/>
          </a:ln>
          <a:effectLst/>
          <a:extLst>
            <a:ext uri="{909E8E84-426E-40DD-AFC4-6F175D3DCCD1}">
              <a14:hiddenFill xmlns:a14="http://schemas.microsoft.com/office/drawing/2010/main">
                <a:solidFill>
                  <a:srgbClr val="80808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80201" tIns="9597" rIns="80201" bIns="9597" anchor="t" anchorCtr="0" upright="1">
            <a:noAutofit/>
          </a:bodyPr>
          <a:lstStyle/>
          <a:p>
            <a:pPr algn="just">
              <a:buNone/>
            </a:pPr>
            <a:endParaRPr lang="en-US" altLang="ja-JP" sz="1295" kern="100" dirty="0">
              <a:latin typeface="+mn-ea"/>
              <a:cs typeface="Times New Roman" panose="02020603050405020304" pitchFamily="18" charset="0"/>
            </a:endParaRPr>
          </a:p>
          <a:p>
            <a:pPr algn="just">
              <a:buNone/>
            </a:pPr>
            <a:r>
              <a:rPr lang="ja-JP" altLang="en-US" sz="1295" kern="100" dirty="0">
                <a:latin typeface="+mn-ea"/>
                <a:cs typeface="Times New Roman" panose="02020603050405020304" pitchFamily="18" charset="0"/>
              </a:rPr>
              <a:t>☆テント内の備品の配置、販売スペース、在庫のストック場所がわかるようにご記入ください。</a:t>
            </a:r>
          </a:p>
          <a:p>
            <a:pPr algn="just">
              <a:buNone/>
            </a:pPr>
            <a:r>
              <a:rPr lang="en-US" altLang="ja-JP" sz="1295" kern="100" dirty="0">
                <a:latin typeface="+mn-ea"/>
                <a:cs typeface="Times New Roman" panose="02020603050405020304" pitchFamily="18" charset="0"/>
              </a:rPr>
              <a:t>※</a:t>
            </a:r>
            <a:r>
              <a:rPr lang="ja-JP" altLang="en-US" sz="1295" kern="100" dirty="0">
                <a:latin typeface="+mn-ea"/>
                <a:cs typeface="Times New Roman" panose="02020603050405020304" pitchFamily="18" charset="0"/>
              </a:rPr>
              <a:t>ストック置場等、当日の設営時に販売台の後方のレイアウトが多少変更となっても問題はありません。　ただし、ハーフ出店の販売台の位置は、上の図の通りで統一しています。</a:t>
            </a:r>
          </a:p>
          <a:p>
            <a:pPr algn="just">
              <a:buNone/>
            </a:pPr>
            <a:r>
              <a:rPr lang="ja-JP" altLang="en-US" sz="1295" kern="100" dirty="0">
                <a:latin typeface="+mn-ea"/>
                <a:cs typeface="Times New Roman" panose="02020603050405020304" pitchFamily="18" charset="0"/>
              </a:rPr>
              <a:t>・同じテント内に２つの店舗が入ります。お隣の出店者と協力して運営をお願いします。</a:t>
            </a:r>
          </a:p>
          <a:p>
            <a:pPr algn="just">
              <a:buNone/>
            </a:pPr>
            <a:r>
              <a:rPr lang="ja-JP" altLang="en-US" sz="1295" kern="100" dirty="0">
                <a:latin typeface="+mn-ea"/>
                <a:cs typeface="Times New Roman" panose="02020603050405020304" pitchFamily="18" charset="0"/>
              </a:rPr>
              <a:t>・定められたスペース以外に物を置かない、準備や片付けの協力を行うなど、周囲に配慮をお願い</a:t>
            </a:r>
          </a:p>
          <a:p>
            <a:pPr algn="just">
              <a:buNone/>
            </a:pPr>
            <a:r>
              <a:rPr lang="ja-JP" altLang="en-US" sz="1295" kern="100" dirty="0">
                <a:latin typeface="+mn-ea"/>
                <a:cs typeface="Times New Roman" panose="02020603050405020304" pitchFamily="18" charset="0"/>
              </a:rPr>
              <a:t>します。</a:t>
            </a:r>
          </a:p>
          <a:p>
            <a:pPr algn="just">
              <a:buNone/>
            </a:pPr>
            <a:r>
              <a:rPr lang="ja-JP" altLang="en-US" sz="1295" kern="100" dirty="0">
                <a:latin typeface="+mn-ea"/>
                <a:cs typeface="Times New Roman" panose="02020603050405020304" pitchFamily="18" charset="0"/>
              </a:rPr>
              <a:t>・荷物等がテントの外や、隣の出店者の場所にはみ出さないようにご注意ください。</a:t>
            </a:r>
          </a:p>
          <a:p>
            <a:pPr algn="just">
              <a:buNone/>
            </a:pPr>
            <a:r>
              <a:rPr lang="ja-JP" altLang="en-US" sz="1295" kern="100" dirty="0">
                <a:latin typeface="+mn-ea"/>
                <a:cs typeface="Times New Roman" panose="02020603050405020304" pitchFamily="18" charset="0"/>
              </a:rPr>
              <a:t>・会場内の店舗配置については三条マルシェ実行委員会が行います。</a:t>
            </a:r>
          </a:p>
          <a:p>
            <a:pPr algn="just">
              <a:buNone/>
            </a:pPr>
            <a:r>
              <a:rPr lang="ja-JP" altLang="en-US" sz="1295" kern="100" dirty="0">
                <a:latin typeface="+mn-ea"/>
                <a:cs typeface="Times New Roman" panose="02020603050405020304" pitchFamily="18" charset="0"/>
              </a:rPr>
              <a:t>・ブルーシート上に商品等を置くスタイルでは出店できません。必ず９０㎝角以内の大きさの台や机を使ってください。</a:t>
            </a:r>
          </a:p>
          <a:p>
            <a:pPr algn="just">
              <a:buNone/>
            </a:pPr>
            <a:endParaRPr lang="ja-JP" altLang="en-US" sz="1295" kern="100" dirty="0">
              <a:latin typeface="+mn-ea"/>
              <a:cs typeface="Times New Roman" panose="02020603050405020304" pitchFamily="18" charset="0"/>
            </a:endParaRPr>
          </a:p>
          <a:p>
            <a:pPr algn="just">
              <a:buNone/>
            </a:pPr>
            <a:endParaRPr lang="ja-JP" altLang="en-US" sz="1295" kern="100" dirty="0">
              <a:latin typeface="+mn-ea"/>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BB66F67E-F703-327E-FA6E-0823AA68D8B6}"/>
              </a:ext>
            </a:extLst>
          </p:cNvPr>
          <p:cNvSpPr txBox="1"/>
          <p:nvPr/>
        </p:nvSpPr>
        <p:spPr>
          <a:xfrm>
            <a:off x="3195817" y="6458880"/>
            <a:ext cx="942887" cy="543675"/>
          </a:xfrm>
          <a:prstGeom prst="rect">
            <a:avLst/>
          </a:prstGeom>
          <a:noFill/>
        </p:spPr>
        <p:txBody>
          <a:bodyPr wrap="none" rtlCol="0">
            <a:spAutoFit/>
          </a:bodyPr>
          <a:lstStyle/>
          <a:p>
            <a:r>
              <a:rPr kumimoji="1" lang="ja-JP" altLang="en-US" sz="1133" dirty="0"/>
              <a:t>（</a:t>
            </a:r>
            <a:r>
              <a:rPr kumimoji="1" lang="en-US" altLang="ja-JP" sz="1133" dirty="0"/>
              <a:t>2500</a:t>
            </a:r>
            <a:r>
              <a:rPr kumimoji="1" lang="ja-JP" altLang="en-US" sz="1133" dirty="0"/>
              <a:t>㎜）</a:t>
            </a:r>
            <a:endParaRPr kumimoji="1" lang="en-US" altLang="ja-JP" sz="1133" dirty="0"/>
          </a:p>
          <a:p>
            <a:endParaRPr kumimoji="1" lang="en-US" altLang="ja-JP" dirty="0"/>
          </a:p>
        </p:txBody>
      </p:sp>
      <p:sp>
        <p:nvSpPr>
          <p:cNvPr id="19" name="字幕 2">
            <a:extLst>
              <a:ext uri="{FF2B5EF4-FFF2-40B4-BE49-F238E27FC236}">
                <a16:creationId xmlns:a16="http://schemas.microsoft.com/office/drawing/2014/main" id="{324DFA36-9DDE-45C9-6833-131946ABBF5F}"/>
              </a:ext>
            </a:extLst>
          </p:cNvPr>
          <p:cNvSpPr txBox="1">
            <a:spLocks/>
          </p:cNvSpPr>
          <p:nvPr/>
        </p:nvSpPr>
        <p:spPr>
          <a:xfrm>
            <a:off x="613642" y="1067216"/>
            <a:ext cx="5003963" cy="481032"/>
          </a:xfrm>
          <a:prstGeom prst="rect">
            <a:avLst/>
          </a:prstGeom>
        </p:spPr>
        <p:txBody>
          <a:bodyPr vert="horz" lIns="98708" tIns="49354" rIns="98708" bIns="49354"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ja-JP" altLang="en-US" sz="1943" u="sng" dirty="0"/>
              <a:t>出店名：＿＿＿＿＿＿＿＿＿＿＿＿＿＿　　　　　　　　</a:t>
            </a:r>
          </a:p>
        </p:txBody>
      </p:sp>
      <p:grpSp>
        <p:nvGrpSpPr>
          <p:cNvPr id="20" name="グループ化 19">
            <a:extLst>
              <a:ext uri="{FF2B5EF4-FFF2-40B4-BE49-F238E27FC236}">
                <a16:creationId xmlns:a16="http://schemas.microsoft.com/office/drawing/2014/main" id="{E9506EA9-A05E-E458-ACE9-AF05C6FFD46B}"/>
              </a:ext>
            </a:extLst>
          </p:cNvPr>
          <p:cNvGrpSpPr/>
          <p:nvPr/>
        </p:nvGrpSpPr>
        <p:grpSpPr>
          <a:xfrm>
            <a:off x="347459" y="1561742"/>
            <a:ext cx="6871424" cy="4831736"/>
            <a:chOff x="393700" y="2684480"/>
            <a:chExt cx="6365452" cy="4475955"/>
          </a:xfrm>
        </p:grpSpPr>
        <p:sp>
          <p:nvSpPr>
            <p:cNvPr id="6" name="正方形/長方形 5">
              <a:extLst>
                <a:ext uri="{FF2B5EF4-FFF2-40B4-BE49-F238E27FC236}">
                  <a16:creationId xmlns:a16="http://schemas.microsoft.com/office/drawing/2014/main" id="{FCF94B5D-264F-D84D-3AEC-BD41FEC418CD}"/>
                </a:ext>
              </a:extLst>
            </p:cNvPr>
            <p:cNvSpPr/>
            <p:nvPr/>
          </p:nvSpPr>
          <p:spPr>
            <a:xfrm>
              <a:off x="1501055" y="2684480"/>
              <a:ext cx="3960000" cy="3960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a:extLst>
                <a:ext uri="{FF2B5EF4-FFF2-40B4-BE49-F238E27FC236}">
                  <a16:creationId xmlns:a16="http://schemas.microsoft.com/office/drawing/2014/main" id="{5A24ED57-19AB-DDB8-07DA-F59CF4AE0845}"/>
                </a:ext>
              </a:extLst>
            </p:cNvPr>
            <p:cNvSpPr txBox="1"/>
            <p:nvPr/>
          </p:nvSpPr>
          <p:spPr>
            <a:xfrm>
              <a:off x="5885694" y="4636614"/>
              <a:ext cx="873458" cy="503642"/>
            </a:xfrm>
            <a:prstGeom prst="rect">
              <a:avLst/>
            </a:prstGeom>
            <a:noFill/>
          </p:spPr>
          <p:txBody>
            <a:bodyPr wrap="none" rtlCol="0">
              <a:spAutoFit/>
            </a:bodyPr>
            <a:lstStyle/>
            <a:p>
              <a:r>
                <a:rPr kumimoji="1" lang="ja-JP" altLang="en-US" sz="1133" dirty="0"/>
                <a:t>（</a:t>
              </a:r>
              <a:r>
                <a:rPr kumimoji="1" lang="en-US" altLang="ja-JP" sz="1133" dirty="0"/>
                <a:t>2500</a:t>
              </a:r>
              <a:r>
                <a:rPr kumimoji="1" lang="ja-JP" altLang="en-US" sz="1133" dirty="0"/>
                <a:t>㎜）</a:t>
              </a:r>
              <a:endParaRPr kumimoji="1" lang="en-US" altLang="ja-JP" sz="1133" dirty="0"/>
            </a:p>
            <a:p>
              <a:endParaRPr kumimoji="1" lang="en-US" altLang="ja-JP" dirty="0"/>
            </a:p>
          </p:txBody>
        </p:sp>
        <p:pic>
          <p:nvPicPr>
            <p:cNvPr id="16" name="図 15">
              <a:extLst>
                <a:ext uri="{FF2B5EF4-FFF2-40B4-BE49-F238E27FC236}">
                  <a16:creationId xmlns:a16="http://schemas.microsoft.com/office/drawing/2014/main" id="{C39A93FF-A5AB-43FF-C696-90371052AAE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3700" y="3263155"/>
              <a:ext cx="558892" cy="1285888"/>
            </a:xfrm>
            <a:prstGeom prst="rect">
              <a:avLst/>
            </a:prstGeom>
          </p:spPr>
        </p:pic>
        <p:sp>
          <p:nvSpPr>
            <p:cNvPr id="17" name="四角形: 角を丸くする 16">
              <a:extLst>
                <a:ext uri="{FF2B5EF4-FFF2-40B4-BE49-F238E27FC236}">
                  <a16:creationId xmlns:a16="http://schemas.microsoft.com/office/drawing/2014/main" id="{F8E510C5-5539-FF12-6944-85F8B0A664D4}"/>
                </a:ext>
              </a:extLst>
            </p:cNvPr>
            <p:cNvSpPr/>
            <p:nvPr/>
          </p:nvSpPr>
          <p:spPr>
            <a:xfrm>
              <a:off x="1014191" y="2781626"/>
              <a:ext cx="334432" cy="3805096"/>
            </a:xfrm>
            <a:prstGeom prst="roundRect">
              <a:avLst>
                <a:gd name="adj" fmla="val 39452"/>
              </a:avLst>
            </a:prstGeom>
            <a:solidFill>
              <a:schemeClr val="accent2">
                <a:lumMod val="20000"/>
                <a:lumOff val="80000"/>
              </a:schemeClr>
            </a:solidFill>
            <a:ln>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59AE456B-6EB7-1458-9599-70ABDF0E047B}"/>
                </a:ext>
              </a:extLst>
            </p:cNvPr>
            <p:cNvSpPr txBox="1"/>
            <p:nvPr/>
          </p:nvSpPr>
          <p:spPr>
            <a:xfrm>
              <a:off x="1006300" y="2921197"/>
              <a:ext cx="427671" cy="2651557"/>
            </a:xfrm>
            <a:prstGeom prst="rect">
              <a:avLst/>
            </a:prstGeom>
            <a:noFill/>
          </p:spPr>
          <p:txBody>
            <a:bodyPr vert="eaVert" wrap="none" rtlCol="0">
              <a:spAutoFit/>
            </a:bodyPr>
            <a:lstStyle/>
            <a:p>
              <a:r>
                <a:rPr kumimoji="1" lang="ja-JP" altLang="en-US" dirty="0"/>
                <a:t>販売口側（お客様対応口）</a:t>
              </a:r>
            </a:p>
          </p:txBody>
        </p:sp>
        <p:sp>
          <p:nvSpPr>
            <p:cNvPr id="5" name="正方形/長方形 4">
              <a:extLst>
                <a:ext uri="{FF2B5EF4-FFF2-40B4-BE49-F238E27FC236}">
                  <a16:creationId xmlns:a16="http://schemas.microsoft.com/office/drawing/2014/main" id="{13817808-7905-C98E-D0A7-FE17CAE64F96}"/>
                </a:ext>
              </a:extLst>
            </p:cNvPr>
            <p:cNvSpPr/>
            <p:nvPr/>
          </p:nvSpPr>
          <p:spPr>
            <a:xfrm>
              <a:off x="1501055" y="4661457"/>
              <a:ext cx="3960000" cy="1980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t>。　　　　　　（仮）　　隣の出店者のテント</a:t>
              </a:r>
              <a:endParaRPr kumimoji="1" lang="en-US" altLang="ja-JP" dirty="0"/>
            </a:p>
            <a:p>
              <a:endParaRPr kumimoji="1" lang="en-US" altLang="ja-JP" dirty="0"/>
            </a:p>
            <a:p>
              <a:pPr algn="ctr"/>
              <a:r>
                <a:rPr kumimoji="1" lang="ja-JP" altLang="en-US" dirty="0"/>
                <a:t>　　　　　　　　</a:t>
              </a:r>
              <a:r>
                <a:rPr kumimoji="1" lang="en-US" altLang="ja-JP" sz="1511" dirty="0"/>
                <a:t>※</a:t>
              </a:r>
              <a:r>
                <a:rPr kumimoji="1" lang="ja-JP" altLang="en-US" sz="1511" dirty="0"/>
                <a:t>ご自身のレイアウトは</a:t>
              </a:r>
              <a:endParaRPr kumimoji="1" lang="en-US" altLang="ja-JP" sz="1511" dirty="0"/>
            </a:p>
            <a:p>
              <a:pPr algn="ctr"/>
              <a:r>
                <a:rPr kumimoji="1" lang="ja-JP" altLang="en-US" sz="1511" dirty="0"/>
                <a:t>　　　　　　　　　　上の空いている枠内に</a:t>
              </a:r>
              <a:endParaRPr kumimoji="1" lang="en-US" altLang="ja-JP" sz="1511" dirty="0"/>
            </a:p>
            <a:p>
              <a:pPr algn="ctr"/>
              <a:r>
                <a:rPr kumimoji="1" lang="ja-JP" altLang="en-US" sz="1511" dirty="0"/>
                <a:t>　　　　　ご記入ください</a:t>
              </a:r>
            </a:p>
          </p:txBody>
        </p:sp>
        <p:sp>
          <p:nvSpPr>
            <p:cNvPr id="13" name="左中かっこ 12">
              <a:extLst>
                <a:ext uri="{FF2B5EF4-FFF2-40B4-BE49-F238E27FC236}">
                  <a16:creationId xmlns:a16="http://schemas.microsoft.com/office/drawing/2014/main" id="{3BD184E8-BBA1-1ACD-1E94-39C5AF5CB308}"/>
                </a:ext>
              </a:extLst>
            </p:cNvPr>
            <p:cNvSpPr/>
            <p:nvPr/>
          </p:nvSpPr>
          <p:spPr>
            <a:xfrm flipH="1">
              <a:off x="5450503" y="2704457"/>
              <a:ext cx="556597" cy="3937000"/>
            </a:xfrm>
            <a:prstGeom prst="leftBrace">
              <a:avLst>
                <a:gd name="adj1" fmla="val 30936"/>
                <a:gd name="adj2" fmla="val 5161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左中かっこ 13">
              <a:extLst>
                <a:ext uri="{FF2B5EF4-FFF2-40B4-BE49-F238E27FC236}">
                  <a16:creationId xmlns:a16="http://schemas.microsoft.com/office/drawing/2014/main" id="{788C28B9-9D76-687D-1F8E-99510FF0377F}"/>
                </a:ext>
              </a:extLst>
            </p:cNvPr>
            <p:cNvSpPr/>
            <p:nvPr/>
          </p:nvSpPr>
          <p:spPr>
            <a:xfrm rot="5400000" flipH="1">
              <a:off x="3238586" y="4937967"/>
              <a:ext cx="507937" cy="3937000"/>
            </a:xfrm>
            <a:prstGeom prst="leftBrace">
              <a:avLst>
                <a:gd name="adj1" fmla="val 30936"/>
                <a:gd name="adj2" fmla="val 5161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四角形: 角を丸くする 14">
              <a:extLst>
                <a:ext uri="{FF2B5EF4-FFF2-40B4-BE49-F238E27FC236}">
                  <a16:creationId xmlns:a16="http://schemas.microsoft.com/office/drawing/2014/main" id="{237F9F17-8223-3D07-B252-946DE32165DC}"/>
                </a:ext>
              </a:extLst>
            </p:cNvPr>
            <p:cNvSpPr/>
            <p:nvPr/>
          </p:nvSpPr>
          <p:spPr>
            <a:xfrm>
              <a:off x="1586403" y="4953000"/>
              <a:ext cx="1499697" cy="1460500"/>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002060"/>
                  </a:solidFill>
                </a:rPr>
                <a:t>販売台</a:t>
              </a:r>
            </a:p>
          </p:txBody>
        </p:sp>
      </p:grpSp>
      <p:sp>
        <p:nvSpPr>
          <p:cNvPr id="7" name="object 14">
            <a:extLst>
              <a:ext uri="{FF2B5EF4-FFF2-40B4-BE49-F238E27FC236}">
                <a16:creationId xmlns:a16="http://schemas.microsoft.com/office/drawing/2014/main" id="{A472CDD0-F200-E9F9-55B4-AE39C1B3BCAC}"/>
              </a:ext>
            </a:extLst>
          </p:cNvPr>
          <p:cNvSpPr txBox="1"/>
          <p:nvPr/>
        </p:nvSpPr>
        <p:spPr>
          <a:xfrm>
            <a:off x="5817603" y="310237"/>
            <a:ext cx="1323975" cy="276225"/>
          </a:xfrm>
          <a:prstGeom prst="rect">
            <a:avLst/>
          </a:prstGeom>
          <a:ln w="19050">
            <a:solidFill>
              <a:srgbClr val="000000"/>
            </a:solidFill>
          </a:ln>
        </p:spPr>
        <p:txBody>
          <a:bodyPr vert="horz" wrap="square" lIns="0" tIns="35560" rIns="0" bIns="0" rtlCol="0">
            <a:spAutoFit/>
          </a:bodyPr>
          <a:lstStyle/>
          <a:p>
            <a:pPr marL="84455">
              <a:lnSpc>
                <a:spcPct val="100000"/>
              </a:lnSpc>
              <a:spcBef>
                <a:spcPts val="280"/>
              </a:spcBef>
              <a:tabLst>
                <a:tab pos="541655" algn="l"/>
              </a:tabLst>
            </a:pPr>
            <a:r>
              <a:rPr sz="1200" dirty="0">
                <a:latin typeface="MS PGothic"/>
                <a:cs typeface="MS PGothic"/>
              </a:rPr>
              <a:t>提</a:t>
            </a:r>
            <a:r>
              <a:rPr sz="1200" spc="-50" dirty="0">
                <a:latin typeface="MS PGothic"/>
                <a:cs typeface="MS PGothic"/>
              </a:rPr>
              <a:t>出</a:t>
            </a:r>
            <a:r>
              <a:rPr sz="1200" dirty="0">
                <a:latin typeface="MS PGothic"/>
                <a:cs typeface="MS PGothic"/>
              </a:rPr>
              <a:t>	</a:t>
            </a:r>
            <a:r>
              <a:rPr sz="1200" spc="160" dirty="0">
                <a:latin typeface="MS PGothic"/>
                <a:cs typeface="MS PGothic"/>
              </a:rPr>
              <a:t>５</a:t>
            </a:r>
            <a:r>
              <a:rPr sz="1200" spc="160" dirty="0">
                <a:latin typeface="Cambria"/>
                <a:cs typeface="Cambria"/>
              </a:rPr>
              <a:t>/</a:t>
            </a:r>
            <a:r>
              <a:rPr sz="1200" spc="160" dirty="0">
                <a:latin typeface="MS PGothic"/>
                <a:cs typeface="MS PGothic"/>
              </a:rPr>
              <a:t>６</a:t>
            </a:r>
            <a:r>
              <a:rPr sz="1200" dirty="0">
                <a:latin typeface="MS PGothic"/>
                <a:cs typeface="MS PGothic"/>
              </a:rPr>
              <a:t>枚</a:t>
            </a:r>
            <a:r>
              <a:rPr sz="1200" spc="-50" dirty="0">
                <a:latin typeface="MS PGothic"/>
                <a:cs typeface="MS PGothic"/>
              </a:rPr>
              <a:t>目</a:t>
            </a:r>
            <a:endParaRPr sz="1200" dirty="0">
              <a:latin typeface="MS PGothic"/>
              <a:cs typeface="MS PGothic"/>
            </a:endParaRPr>
          </a:p>
        </p:txBody>
      </p:sp>
    </p:spTree>
    <p:extLst>
      <p:ext uri="{BB962C8B-B14F-4D97-AF65-F5344CB8AC3E}">
        <p14:creationId xmlns:p14="http://schemas.microsoft.com/office/powerpoint/2010/main" val="3509873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33930-FB96-3812-9EBD-B7609C7FFB9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C0EE817-BA0D-70C3-1C96-FB6CBC2BC3A3}"/>
              </a:ext>
            </a:extLst>
          </p:cNvPr>
          <p:cNvSpPr>
            <a:spLocks noGrp="1"/>
          </p:cNvSpPr>
          <p:nvPr>
            <p:ph type="ctrTitle"/>
          </p:nvPr>
        </p:nvSpPr>
        <p:spPr>
          <a:xfrm>
            <a:off x="-336550" y="277470"/>
            <a:ext cx="3146328" cy="388625"/>
          </a:xfrm>
        </p:spPr>
        <p:txBody>
          <a:bodyPr>
            <a:normAutofit/>
          </a:bodyPr>
          <a:lstStyle/>
          <a:p>
            <a:r>
              <a:rPr kumimoji="1" lang="ja-JP" altLang="en-US" sz="1187" b="1" dirty="0"/>
              <a:t>三条マルシェ出店配置図</a:t>
            </a:r>
          </a:p>
        </p:txBody>
      </p:sp>
      <p:sp>
        <p:nvSpPr>
          <p:cNvPr id="3" name="字幕 2">
            <a:extLst>
              <a:ext uri="{FF2B5EF4-FFF2-40B4-BE49-F238E27FC236}">
                <a16:creationId xmlns:a16="http://schemas.microsoft.com/office/drawing/2014/main" id="{3F47EB58-04BF-C747-ECCA-EB5DCBA53B1A}"/>
              </a:ext>
            </a:extLst>
          </p:cNvPr>
          <p:cNvSpPr>
            <a:spLocks noGrp="1"/>
          </p:cNvSpPr>
          <p:nvPr>
            <p:ph type="subTitle" idx="1"/>
          </p:nvPr>
        </p:nvSpPr>
        <p:spPr>
          <a:xfrm>
            <a:off x="1055859" y="488065"/>
            <a:ext cx="5552342" cy="298993"/>
          </a:xfrm>
        </p:spPr>
        <p:txBody>
          <a:bodyPr/>
          <a:lstStyle/>
          <a:p>
            <a:r>
              <a:rPr kumimoji="1" lang="ja-JP" altLang="en-US" dirty="0"/>
              <a:t>キッチンカー内の配置について</a:t>
            </a:r>
          </a:p>
        </p:txBody>
      </p:sp>
      <p:sp>
        <p:nvSpPr>
          <p:cNvPr id="7" name="正方形/長方形 6">
            <a:extLst>
              <a:ext uri="{FF2B5EF4-FFF2-40B4-BE49-F238E27FC236}">
                <a16:creationId xmlns:a16="http://schemas.microsoft.com/office/drawing/2014/main" id="{A40A2A9E-A75C-C3DA-CC7F-3F23682A4170}"/>
              </a:ext>
            </a:extLst>
          </p:cNvPr>
          <p:cNvSpPr/>
          <p:nvPr/>
        </p:nvSpPr>
        <p:spPr>
          <a:xfrm>
            <a:off x="3543793" y="2508837"/>
            <a:ext cx="3303986" cy="495366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10" name="テキスト ボックス 9">
            <a:extLst>
              <a:ext uri="{FF2B5EF4-FFF2-40B4-BE49-F238E27FC236}">
                <a16:creationId xmlns:a16="http://schemas.microsoft.com/office/drawing/2014/main" id="{7B755049-9B41-0F12-BDC8-CAC1327FD54E}"/>
              </a:ext>
            </a:extLst>
          </p:cNvPr>
          <p:cNvSpPr txBox="1"/>
          <p:nvPr/>
        </p:nvSpPr>
        <p:spPr>
          <a:xfrm>
            <a:off x="3832030" y="7643486"/>
            <a:ext cx="1733167" cy="635110"/>
          </a:xfrm>
          <a:prstGeom prst="rect">
            <a:avLst/>
          </a:prstGeom>
          <a:noFill/>
        </p:spPr>
        <p:txBody>
          <a:bodyPr wrap="none" rtlCol="0">
            <a:spAutoFit/>
          </a:bodyPr>
          <a:lstStyle/>
          <a:p>
            <a:r>
              <a:rPr kumimoji="1" lang="ja-JP" altLang="en-US" sz="1727" dirty="0"/>
              <a:t>（　　　　）ｍ</a:t>
            </a:r>
            <a:endParaRPr kumimoji="1" lang="en-US" altLang="ja-JP" sz="1727" dirty="0"/>
          </a:p>
          <a:p>
            <a:endParaRPr kumimoji="1" lang="en-US" altLang="ja-JP" dirty="0"/>
          </a:p>
        </p:txBody>
      </p:sp>
      <p:sp>
        <p:nvSpPr>
          <p:cNvPr id="17" name="四角形: 角を丸くする 16">
            <a:extLst>
              <a:ext uri="{FF2B5EF4-FFF2-40B4-BE49-F238E27FC236}">
                <a16:creationId xmlns:a16="http://schemas.microsoft.com/office/drawing/2014/main" id="{F8D2C582-DC78-7088-E9BD-4B57D4776531}"/>
              </a:ext>
            </a:extLst>
          </p:cNvPr>
          <p:cNvSpPr/>
          <p:nvPr/>
        </p:nvSpPr>
        <p:spPr>
          <a:xfrm>
            <a:off x="3703699" y="1465705"/>
            <a:ext cx="2935710" cy="969423"/>
          </a:xfrm>
          <a:prstGeom prst="roundRect">
            <a:avLst>
              <a:gd name="adj" fmla="val 17690"/>
            </a:avLst>
          </a:prstGeom>
          <a:solidFill>
            <a:schemeClr val="accent2">
              <a:lumMod val="20000"/>
              <a:lumOff val="80000"/>
            </a:schemeClr>
          </a:solidFill>
          <a:ln>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002060"/>
                </a:solidFill>
              </a:rPr>
              <a:t>運転席</a:t>
            </a:r>
          </a:p>
        </p:txBody>
      </p:sp>
      <p:sp>
        <p:nvSpPr>
          <p:cNvPr id="19" name="字幕 2">
            <a:extLst>
              <a:ext uri="{FF2B5EF4-FFF2-40B4-BE49-F238E27FC236}">
                <a16:creationId xmlns:a16="http://schemas.microsoft.com/office/drawing/2014/main" id="{7FD83279-FC44-C8F1-9528-BE6E4CB9A74C}"/>
              </a:ext>
            </a:extLst>
          </p:cNvPr>
          <p:cNvSpPr txBox="1">
            <a:spLocks/>
          </p:cNvSpPr>
          <p:nvPr/>
        </p:nvSpPr>
        <p:spPr>
          <a:xfrm>
            <a:off x="888389" y="1079403"/>
            <a:ext cx="5003963" cy="481032"/>
          </a:xfrm>
          <a:prstGeom prst="rect">
            <a:avLst/>
          </a:prstGeom>
        </p:spPr>
        <p:txBody>
          <a:bodyPr vert="horz" lIns="98708" tIns="49354" rIns="98708" bIns="49354"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r>
              <a:rPr lang="ja-JP" altLang="en-US" sz="1943" u="sng" dirty="0"/>
              <a:t>出店名：＿＿＿＿＿＿＿＿＿＿＿＿＿＿　　　　　　　　</a:t>
            </a:r>
          </a:p>
        </p:txBody>
      </p:sp>
      <p:sp>
        <p:nvSpPr>
          <p:cNvPr id="5" name="テキスト ボックス 1">
            <a:extLst>
              <a:ext uri="{FF2B5EF4-FFF2-40B4-BE49-F238E27FC236}">
                <a16:creationId xmlns:a16="http://schemas.microsoft.com/office/drawing/2014/main" id="{8DE59602-873A-67EF-C424-72A9FCA9690A}"/>
              </a:ext>
            </a:extLst>
          </p:cNvPr>
          <p:cNvSpPr txBox="1"/>
          <p:nvPr/>
        </p:nvSpPr>
        <p:spPr>
          <a:xfrm>
            <a:off x="724829" y="5692096"/>
            <a:ext cx="2603211" cy="2031694"/>
          </a:xfrm>
          <a:prstGeom prst="rect">
            <a:avLst/>
          </a:prstGeom>
          <a:solidFill>
            <a:schemeClr val="lt1"/>
          </a:solidFill>
          <a:ln w="6350">
            <a:solidFill>
              <a:prstClr val="black"/>
            </a:solidFill>
          </a:ln>
        </p:spPr>
        <p:txBody>
          <a:bodyPr rot="0" spcFirstLastPara="0" vert="horz" wrap="square" lIns="98708" tIns="49354" rIns="98708" bIns="49354" numCol="1" spcCol="0" rtlCol="0" fromWordArt="0" anchor="t" anchorCtr="0" forceAA="0" compatLnSpc="1">
            <a:prstTxWarp prst="textNoShape">
              <a:avLst/>
            </a:prstTxWarp>
            <a:noAutofit/>
          </a:bodyPr>
          <a:lstStyle/>
          <a:p>
            <a:pPr>
              <a:buNone/>
            </a:pPr>
            <a:r>
              <a:rPr lang="en-US" sz="1295" kern="100" dirty="0">
                <a:latin typeface="+mn-ea"/>
                <a:cs typeface="Times New Roman" panose="02020603050405020304" pitchFamily="18" charset="0"/>
              </a:rPr>
              <a:t>①</a:t>
            </a:r>
            <a:r>
              <a:rPr lang="ja-JP" altLang="en-US" sz="1295" kern="100" dirty="0">
                <a:latin typeface="+mn-ea"/>
                <a:cs typeface="Times New Roman" panose="02020603050405020304" pitchFamily="18" charset="0"/>
              </a:rPr>
              <a:t>販売スペースの展開について</a:t>
            </a:r>
          </a:p>
          <a:p>
            <a:pPr>
              <a:buNone/>
            </a:pPr>
            <a:r>
              <a:rPr lang="ja-JP" altLang="en-US" sz="1295" kern="100" dirty="0">
                <a:latin typeface="+mn-ea"/>
                <a:cs typeface="Times New Roman" panose="02020603050405020304" pitchFamily="18" charset="0"/>
              </a:rPr>
              <a:t>カッコ内に○を記入する。</a:t>
            </a:r>
            <a:endParaRPr lang="en-US" altLang="ja-JP" sz="1295" kern="100" dirty="0">
              <a:latin typeface="+mn-ea"/>
              <a:cs typeface="Times New Roman" panose="02020603050405020304" pitchFamily="18" charset="0"/>
            </a:endParaRPr>
          </a:p>
          <a:p>
            <a:pPr>
              <a:buNone/>
            </a:pPr>
            <a:endParaRPr lang="ja-JP" altLang="en-US" sz="1295" kern="100" dirty="0">
              <a:latin typeface="+mn-ea"/>
              <a:cs typeface="Times New Roman" panose="02020603050405020304" pitchFamily="18" charset="0"/>
            </a:endParaRPr>
          </a:p>
          <a:p>
            <a:pPr>
              <a:buNone/>
            </a:pPr>
            <a:r>
              <a:rPr lang="ja-JP" altLang="en-US" sz="1295" kern="100" dirty="0">
                <a:latin typeface="+mn-ea"/>
                <a:cs typeface="Times New Roman" panose="02020603050405020304" pitchFamily="18" charset="0"/>
              </a:rPr>
              <a:t>・横開き</a:t>
            </a:r>
            <a:endParaRPr lang="en-US" altLang="ja-JP" sz="1295" kern="100" dirty="0">
              <a:latin typeface="+mn-ea"/>
              <a:cs typeface="Times New Roman" panose="02020603050405020304" pitchFamily="18" charset="0"/>
            </a:endParaRPr>
          </a:p>
          <a:p>
            <a:pPr>
              <a:buNone/>
            </a:pPr>
            <a:r>
              <a:rPr lang="ja-JP" altLang="en-US" sz="1295" kern="100" dirty="0">
                <a:latin typeface="+mn-ea"/>
                <a:cs typeface="Times New Roman" panose="02020603050405020304" pitchFamily="18" charset="0"/>
              </a:rPr>
              <a:t>（左・右）</a:t>
            </a:r>
          </a:p>
          <a:p>
            <a:pPr>
              <a:buNone/>
            </a:pPr>
            <a:endParaRPr lang="en-US" altLang="ja-JP" sz="1295" kern="100" dirty="0">
              <a:latin typeface="+mn-ea"/>
              <a:cs typeface="Times New Roman" panose="02020603050405020304" pitchFamily="18" charset="0"/>
            </a:endParaRPr>
          </a:p>
          <a:p>
            <a:pPr>
              <a:buNone/>
            </a:pPr>
            <a:r>
              <a:rPr lang="ja-JP" altLang="en-US" sz="1295" kern="100" dirty="0">
                <a:latin typeface="+mn-ea"/>
                <a:cs typeface="Times New Roman" panose="02020603050405020304" pitchFamily="18" charset="0"/>
              </a:rPr>
              <a:t>・後ろ開き</a:t>
            </a:r>
            <a:endParaRPr lang="en-US" altLang="ja-JP" sz="1295" kern="100" dirty="0">
              <a:latin typeface="+mn-ea"/>
              <a:cs typeface="Times New Roman" panose="02020603050405020304" pitchFamily="18" charset="0"/>
            </a:endParaRPr>
          </a:p>
          <a:p>
            <a:pPr>
              <a:buNone/>
            </a:pPr>
            <a:r>
              <a:rPr lang="ja-JP" altLang="en-US" sz="1295" kern="100" dirty="0">
                <a:latin typeface="+mn-ea"/>
                <a:cs typeface="Times New Roman" panose="02020603050405020304" pitchFamily="18" charset="0"/>
              </a:rPr>
              <a:t>（上開き・右開き・左開き）</a:t>
            </a:r>
            <a:br>
              <a:rPr lang="en-US" sz="1295" kern="100" dirty="0">
                <a:latin typeface="+mn-ea"/>
                <a:cs typeface="Times New Roman" panose="02020603050405020304" pitchFamily="18" charset="0"/>
              </a:rPr>
            </a:br>
            <a:endParaRPr lang="ja-JP" altLang="en-US" sz="1295" kern="100" dirty="0">
              <a:latin typeface="+mn-ea"/>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FB7B664F-20F8-56F7-F5F5-A17E2161F538}"/>
              </a:ext>
            </a:extLst>
          </p:cNvPr>
          <p:cNvSpPr txBox="1"/>
          <p:nvPr/>
        </p:nvSpPr>
        <p:spPr>
          <a:xfrm>
            <a:off x="1578238" y="4267597"/>
            <a:ext cx="1511952" cy="635110"/>
          </a:xfrm>
          <a:prstGeom prst="rect">
            <a:avLst/>
          </a:prstGeom>
          <a:noFill/>
        </p:spPr>
        <p:txBody>
          <a:bodyPr wrap="none" rtlCol="0">
            <a:spAutoFit/>
          </a:bodyPr>
          <a:lstStyle/>
          <a:p>
            <a:r>
              <a:rPr kumimoji="1" lang="ja-JP" altLang="en-US" sz="1727" dirty="0"/>
              <a:t>（　　　）ｍ</a:t>
            </a:r>
            <a:endParaRPr kumimoji="1" lang="en-US" altLang="ja-JP" sz="1727" dirty="0"/>
          </a:p>
          <a:p>
            <a:endParaRPr kumimoji="1" lang="en-US" altLang="ja-JP" dirty="0"/>
          </a:p>
        </p:txBody>
      </p:sp>
      <p:cxnSp>
        <p:nvCxnSpPr>
          <p:cNvPr id="15" name="直線矢印コネクタ 14">
            <a:extLst>
              <a:ext uri="{FF2B5EF4-FFF2-40B4-BE49-F238E27FC236}">
                <a16:creationId xmlns:a16="http://schemas.microsoft.com/office/drawing/2014/main" id="{201301EE-C6C7-560B-3A30-0BF4A953CA7D}"/>
              </a:ext>
            </a:extLst>
          </p:cNvPr>
          <p:cNvCxnSpPr/>
          <p:nvPr/>
        </p:nvCxnSpPr>
        <p:spPr>
          <a:xfrm>
            <a:off x="3543793" y="7520442"/>
            <a:ext cx="3303986"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A7B2DD09-AA7B-5AA6-DCBF-9A27378BDCA4}"/>
              </a:ext>
            </a:extLst>
          </p:cNvPr>
          <p:cNvCxnSpPr>
            <a:cxnSpLocks/>
          </p:cNvCxnSpPr>
          <p:nvPr/>
        </p:nvCxnSpPr>
        <p:spPr>
          <a:xfrm flipV="1">
            <a:off x="3470287" y="2524473"/>
            <a:ext cx="0" cy="495366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1">
            <a:extLst>
              <a:ext uri="{FF2B5EF4-FFF2-40B4-BE49-F238E27FC236}">
                <a16:creationId xmlns:a16="http://schemas.microsoft.com/office/drawing/2014/main" id="{6DE167E7-349B-E2A7-BD4C-13438E79305F}"/>
              </a:ext>
            </a:extLst>
          </p:cNvPr>
          <p:cNvSpPr txBox="1"/>
          <p:nvPr/>
        </p:nvSpPr>
        <p:spPr>
          <a:xfrm>
            <a:off x="548190" y="8222520"/>
            <a:ext cx="6818501" cy="2083682"/>
          </a:xfrm>
          <a:prstGeom prst="rect">
            <a:avLst/>
          </a:prstGeom>
          <a:solidFill>
            <a:schemeClr val="lt1"/>
          </a:solidFill>
          <a:ln w="6350">
            <a:solidFill>
              <a:prstClr val="black"/>
            </a:solidFill>
          </a:ln>
        </p:spPr>
        <p:txBody>
          <a:bodyPr rot="0" spcFirstLastPara="0" vert="horz" wrap="square" lIns="98708" tIns="49354" rIns="98708" bIns="49354" numCol="1" spcCol="0" rtlCol="0" fromWordArt="0" anchor="t" anchorCtr="0" forceAA="0" compatLnSpc="1">
            <a:prstTxWarp prst="textNoShape">
              <a:avLst/>
            </a:prstTxWarp>
            <a:noAutofit/>
          </a:bodyPr>
          <a:lstStyle/>
          <a:p>
            <a:pPr>
              <a:buNone/>
            </a:pPr>
            <a:r>
              <a:rPr lang="ja-JP" altLang="en-US" sz="1295" kern="100" dirty="0">
                <a:latin typeface="+mn-ea"/>
                <a:cs typeface="Times New Roman" panose="02020603050405020304" pitchFamily="18" charset="0"/>
              </a:rPr>
              <a:t>②図に展開図を記入し、販売台などを置く場合は備品のレイアウトを記入する。</a:t>
            </a:r>
          </a:p>
          <a:p>
            <a:pPr>
              <a:buNone/>
            </a:pPr>
            <a:r>
              <a:rPr lang="en-US" sz="1295" kern="100" dirty="0">
                <a:latin typeface="+mn-ea"/>
                <a:cs typeface="Times New Roman" panose="02020603050405020304" pitchFamily="18" charset="0"/>
              </a:rPr>
              <a:t> </a:t>
            </a:r>
            <a:endParaRPr lang="ja-JP" altLang="en-US" sz="1295" kern="100" dirty="0">
              <a:latin typeface="+mn-ea"/>
              <a:cs typeface="Times New Roman" panose="02020603050405020304" pitchFamily="18" charset="0"/>
            </a:endParaRPr>
          </a:p>
          <a:p>
            <a:pPr>
              <a:buNone/>
            </a:pPr>
            <a:r>
              <a:rPr lang="ja-JP" altLang="en-US" sz="1295" kern="100" dirty="0">
                <a:latin typeface="+mn-ea"/>
                <a:cs typeface="Times New Roman" panose="02020603050405020304" pitchFamily="18" charset="0"/>
              </a:rPr>
              <a:t>③車体から展開した部分の長さ（～ｍ）を記入する。</a:t>
            </a:r>
          </a:p>
          <a:p>
            <a:pPr>
              <a:buNone/>
            </a:pPr>
            <a:r>
              <a:rPr lang="en-US" sz="1295" kern="100" dirty="0">
                <a:latin typeface="+mn-ea"/>
                <a:cs typeface="Times New Roman" panose="02020603050405020304" pitchFamily="18" charset="0"/>
              </a:rPr>
              <a:t> </a:t>
            </a:r>
            <a:endParaRPr lang="ja-JP" altLang="en-US" sz="1295" kern="100" dirty="0">
              <a:latin typeface="+mn-ea"/>
              <a:cs typeface="Times New Roman" panose="02020603050405020304" pitchFamily="18" charset="0"/>
            </a:endParaRPr>
          </a:p>
          <a:p>
            <a:pPr>
              <a:buNone/>
            </a:pPr>
            <a:r>
              <a:rPr lang="ja-JP" altLang="en-US" sz="1295" kern="100" dirty="0">
                <a:latin typeface="+mn-ea"/>
                <a:cs typeface="Times New Roman" panose="02020603050405020304" pitchFamily="18" charset="0"/>
              </a:rPr>
              <a:t>④車両外にテントや、販売台等を置く場合は余白に記入する。</a:t>
            </a:r>
          </a:p>
          <a:p>
            <a:pPr>
              <a:buNone/>
            </a:pPr>
            <a:r>
              <a:rPr lang="ja-JP" altLang="en-US" sz="1295" kern="100" dirty="0">
                <a:latin typeface="+mn-ea"/>
                <a:cs typeface="Times New Roman" panose="02020603050405020304" pitchFamily="18" charset="0"/>
              </a:rPr>
              <a:t>ただし、お申込時の小間以内に入れることが条件となります。</a:t>
            </a:r>
          </a:p>
          <a:p>
            <a:pPr>
              <a:buNone/>
            </a:pPr>
            <a:r>
              <a:rPr lang="en-US" altLang="ja-JP" sz="1295" kern="100" dirty="0">
                <a:latin typeface="+mn-ea"/>
                <a:cs typeface="Times New Roman" panose="02020603050405020304" pitchFamily="18" charset="0"/>
              </a:rPr>
              <a:t>※</a:t>
            </a:r>
            <a:r>
              <a:rPr lang="ja-JP" altLang="en-US" sz="1295" kern="100" dirty="0">
                <a:latin typeface="+mn-ea"/>
                <a:cs typeface="Times New Roman" panose="02020603050405020304" pitchFamily="18" charset="0"/>
              </a:rPr>
              <a:t>テント設置の際は</a:t>
            </a:r>
            <a:r>
              <a:rPr lang="ja-JP" altLang="en-US" sz="1295" b="1" kern="100" dirty="0">
                <a:latin typeface="+mn-ea"/>
                <a:cs typeface="Times New Roman" panose="02020603050405020304" pitchFamily="18" charset="0"/>
              </a:rPr>
              <a:t>三条マルシェ指定のテント</a:t>
            </a:r>
            <a:r>
              <a:rPr lang="ja-JP" altLang="en-US" sz="1295" kern="100" dirty="0">
                <a:latin typeface="+mn-ea"/>
                <a:cs typeface="Times New Roman" panose="02020603050405020304" pitchFamily="18" charset="0"/>
              </a:rPr>
              <a:t>を使ってください。</a:t>
            </a:r>
            <a:endParaRPr lang="en-US" altLang="ja-JP" sz="1295" kern="100" dirty="0">
              <a:latin typeface="+mn-ea"/>
              <a:cs typeface="Times New Roman" panose="02020603050405020304" pitchFamily="18" charset="0"/>
            </a:endParaRPr>
          </a:p>
          <a:p>
            <a:pPr>
              <a:buNone/>
            </a:pPr>
            <a:r>
              <a:rPr lang="ja-JP" altLang="en-US" sz="1295" kern="100" dirty="0">
                <a:latin typeface="+mn-ea"/>
                <a:cs typeface="Times New Roman" panose="02020603050405020304" pitchFamily="18" charset="0"/>
              </a:rPr>
              <a:t>　その際は、別途テント内の配置図もご提出ください。</a:t>
            </a:r>
          </a:p>
          <a:p>
            <a:pPr>
              <a:buNone/>
            </a:pPr>
            <a:r>
              <a:rPr lang="ja-JP" altLang="en-US" sz="1295" kern="100" dirty="0">
                <a:latin typeface="+mn-ea"/>
                <a:cs typeface="Times New Roman" panose="02020603050405020304" pitchFamily="18" charset="0"/>
              </a:rPr>
              <a:t>　基本値の２小間は</a:t>
            </a:r>
            <a:r>
              <a:rPr lang="en-US" sz="1295" kern="100" dirty="0">
                <a:latin typeface="+mn-ea"/>
                <a:cs typeface="Times New Roman" panose="02020603050405020304" pitchFamily="18" charset="0"/>
              </a:rPr>
              <a:t>2.5</a:t>
            </a:r>
            <a:r>
              <a:rPr lang="ja-JP" altLang="en-US" sz="1295" kern="100" dirty="0">
                <a:latin typeface="+mn-ea"/>
                <a:cs typeface="Times New Roman" panose="02020603050405020304" pitchFamily="18" charset="0"/>
              </a:rPr>
              <a:t>ｍ</a:t>
            </a:r>
            <a:r>
              <a:rPr lang="en-US" altLang="ja-JP" sz="1295" kern="100" dirty="0">
                <a:latin typeface="+mn-ea"/>
                <a:cs typeface="Times New Roman" panose="02020603050405020304" pitchFamily="18" charset="0"/>
              </a:rPr>
              <a:t>×</a:t>
            </a:r>
            <a:r>
              <a:rPr lang="ja-JP" altLang="en-US" sz="1295" kern="100" dirty="0">
                <a:latin typeface="+mn-ea"/>
                <a:cs typeface="Times New Roman" panose="02020603050405020304" pitchFamily="18" charset="0"/>
              </a:rPr>
              <a:t>５ｍ以内、１小間追加で</a:t>
            </a:r>
            <a:r>
              <a:rPr lang="en-US" sz="1295" kern="100" dirty="0">
                <a:latin typeface="+mn-ea"/>
                <a:cs typeface="Times New Roman" panose="02020603050405020304" pitchFamily="18" charset="0"/>
              </a:rPr>
              <a:t>2.5</a:t>
            </a:r>
            <a:r>
              <a:rPr lang="ja-JP" altLang="en-US" sz="1295" kern="100" dirty="0">
                <a:latin typeface="+mn-ea"/>
                <a:cs typeface="Times New Roman" panose="02020603050405020304" pitchFamily="18" charset="0"/>
              </a:rPr>
              <a:t>ｍ</a:t>
            </a:r>
            <a:r>
              <a:rPr lang="en-US" altLang="ja-JP" sz="1295" kern="100" dirty="0">
                <a:latin typeface="+mn-ea"/>
                <a:cs typeface="Times New Roman" panose="02020603050405020304" pitchFamily="18" charset="0"/>
              </a:rPr>
              <a:t>×</a:t>
            </a:r>
            <a:r>
              <a:rPr lang="en-US" sz="1295" kern="100" dirty="0">
                <a:latin typeface="+mn-ea"/>
                <a:cs typeface="Times New Roman" panose="02020603050405020304" pitchFamily="18" charset="0"/>
              </a:rPr>
              <a:t>7.5</a:t>
            </a:r>
            <a:r>
              <a:rPr lang="ja-JP" altLang="en-US" sz="1295" kern="100" dirty="0">
                <a:latin typeface="+mn-ea"/>
                <a:cs typeface="Times New Roman" panose="02020603050405020304" pitchFamily="18" charset="0"/>
              </a:rPr>
              <a:t>ｍ以内です。</a:t>
            </a:r>
            <a:endParaRPr lang="ja-JP" altLang="en-US" sz="1511" kern="100" dirty="0">
              <a:latin typeface="+mn-ea"/>
              <a:cs typeface="Times New Roman" panose="02020603050405020304" pitchFamily="18" charset="0"/>
            </a:endParaRPr>
          </a:p>
        </p:txBody>
      </p:sp>
      <p:sp>
        <p:nvSpPr>
          <p:cNvPr id="4" name="object 14">
            <a:extLst>
              <a:ext uri="{FF2B5EF4-FFF2-40B4-BE49-F238E27FC236}">
                <a16:creationId xmlns:a16="http://schemas.microsoft.com/office/drawing/2014/main" id="{E71C27B2-A3BD-3F13-B453-E8377F175573}"/>
              </a:ext>
            </a:extLst>
          </p:cNvPr>
          <p:cNvSpPr txBox="1"/>
          <p:nvPr/>
        </p:nvSpPr>
        <p:spPr>
          <a:xfrm>
            <a:off x="5767952" y="365022"/>
            <a:ext cx="1323975" cy="276225"/>
          </a:xfrm>
          <a:prstGeom prst="rect">
            <a:avLst/>
          </a:prstGeom>
          <a:ln w="19050">
            <a:solidFill>
              <a:srgbClr val="000000"/>
            </a:solidFill>
          </a:ln>
        </p:spPr>
        <p:txBody>
          <a:bodyPr vert="horz" wrap="square" lIns="0" tIns="35560" rIns="0" bIns="0" rtlCol="0">
            <a:spAutoFit/>
          </a:bodyPr>
          <a:lstStyle/>
          <a:p>
            <a:pPr marL="84455">
              <a:lnSpc>
                <a:spcPct val="100000"/>
              </a:lnSpc>
              <a:spcBef>
                <a:spcPts val="280"/>
              </a:spcBef>
              <a:tabLst>
                <a:tab pos="541655" algn="l"/>
              </a:tabLst>
            </a:pPr>
            <a:r>
              <a:rPr sz="1200" dirty="0">
                <a:latin typeface="MS PGothic"/>
                <a:cs typeface="MS PGothic"/>
              </a:rPr>
              <a:t>提</a:t>
            </a:r>
            <a:r>
              <a:rPr sz="1200" spc="-50" dirty="0">
                <a:latin typeface="MS PGothic"/>
                <a:cs typeface="MS PGothic"/>
              </a:rPr>
              <a:t>出</a:t>
            </a:r>
            <a:r>
              <a:rPr sz="1200" dirty="0">
                <a:latin typeface="MS PGothic"/>
                <a:cs typeface="MS PGothic"/>
              </a:rPr>
              <a:t>	</a:t>
            </a:r>
            <a:r>
              <a:rPr sz="1200" spc="160" dirty="0">
                <a:latin typeface="MS PGothic"/>
                <a:cs typeface="MS PGothic"/>
              </a:rPr>
              <a:t>５</a:t>
            </a:r>
            <a:r>
              <a:rPr sz="1200" spc="160" dirty="0">
                <a:latin typeface="Cambria"/>
                <a:cs typeface="Cambria"/>
              </a:rPr>
              <a:t>/</a:t>
            </a:r>
            <a:r>
              <a:rPr sz="1200" spc="160" dirty="0">
                <a:latin typeface="MS PGothic"/>
                <a:cs typeface="MS PGothic"/>
              </a:rPr>
              <a:t>６</a:t>
            </a:r>
            <a:r>
              <a:rPr sz="1200" dirty="0">
                <a:latin typeface="MS PGothic"/>
                <a:cs typeface="MS PGothic"/>
              </a:rPr>
              <a:t>枚</a:t>
            </a:r>
            <a:r>
              <a:rPr sz="1200" spc="-50" dirty="0">
                <a:latin typeface="MS PGothic"/>
                <a:cs typeface="MS PGothic"/>
              </a:rPr>
              <a:t>目</a:t>
            </a:r>
            <a:endParaRPr sz="1200" dirty="0">
              <a:latin typeface="MS PGothic"/>
              <a:cs typeface="MS PGothic"/>
            </a:endParaRPr>
          </a:p>
        </p:txBody>
      </p:sp>
    </p:spTree>
    <p:extLst>
      <p:ext uri="{BB962C8B-B14F-4D97-AF65-F5344CB8AC3E}">
        <p14:creationId xmlns:p14="http://schemas.microsoft.com/office/powerpoint/2010/main" val="4240853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364985" y="859027"/>
            <a:ext cx="638175" cy="177800"/>
          </a:xfrm>
          <a:prstGeom prst="rect">
            <a:avLst/>
          </a:prstGeom>
        </p:spPr>
        <p:txBody>
          <a:bodyPr vert="horz" wrap="square" lIns="0" tIns="12065" rIns="0" bIns="0" rtlCol="0">
            <a:spAutoFit/>
          </a:bodyPr>
          <a:lstStyle/>
          <a:p>
            <a:pPr marL="12700">
              <a:lnSpc>
                <a:spcPct val="100000"/>
              </a:lnSpc>
              <a:spcBef>
                <a:spcPts val="95"/>
              </a:spcBef>
              <a:tabLst>
                <a:tab pos="307975" algn="l"/>
              </a:tabLst>
            </a:pPr>
            <a:r>
              <a:rPr sz="1000" spc="-50" dirty="0">
                <a:latin typeface="MS PGothic"/>
                <a:cs typeface="MS PGothic"/>
              </a:rPr>
              <a:t>月</a:t>
            </a:r>
            <a:r>
              <a:rPr sz="1000" dirty="0">
                <a:latin typeface="MS PGothic"/>
                <a:cs typeface="MS PGothic"/>
              </a:rPr>
              <a:t>	日</a:t>
            </a:r>
            <a:r>
              <a:rPr sz="1000" spc="170" dirty="0">
                <a:latin typeface="MS PGothic"/>
                <a:cs typeface="MS PGothic"/>
              </a:rPr>
              <a:t> </a:t>
            </a:r>
            <a:r>
              <a:rPr sz="1000" spc="-50" dirty="0">
                <a:latin typeface="MS PGothic"/>
                <a:cs typeface="MS PGothic"/>
              </a:rPr>
              <a:t>分</a:t>
            </a:r>
            <a:endParaRPr sz="1000">
              <a:latin typeface="MS PGothic"/>
              <a:cs typeface="MS PGothic"/>
            </a:endParaRPr>
          </a:p>
        </p:txBody>
      </p:sp>
      <p:sp>
        <p:nvSpPr>
          <p:cNvPr id="3" name="object 3"/>
          <p:cNvSpPr txBox="1"/>
          <p:nvPr/>
        </p:nvSpPr>
        <p:spPr>
          <a:xfrm>
            <a:off x="622808" y="1203705"/>
            <a:ext cx="710565" cy="177800"/>
          </a:xfrm>
          <a:prstGeom prst="rect">
            <a:avLst/>
          </a:prstGeom>
        </p:spPr>
        <p:txBody>
          <a:bodyPr vert="horz" wrap="square" lIns="0" tIns="12065" rIns="0" bIns="0" rtlCol="0">
            <a:spAutoFit/>
          </a:bodyPr>
          <a:lstStyle/>
          <a:p>
            <a:pPr marL="12700">
              <a:lnSpc>
                <a:spcPct val="100000"/>
              </a:lnSpc>
              <a:spcBef>
                <a:spcPts val="95"/>
              </a:spcBef>
              <a:tabLst>
                <a:tab pos="696595" algn="l"/>
              </a:tabLst>
            </a:pPr>
            <a:r>
              <a:rPr sz="1000" u="sng" spc="-10" dirty="0">
                <a:uFill>
                  <a:solidFill>
                    <a:srgbClr val="000000"/>
                  </a:solidFill>
                </a:uFill>
                <a:latin typeface="MS PGothic"/>
                <a:cs typeface="MS PGothic"/>
              </a:rPr>
              <a:t>出店番</a:t>
            </a:r>
            <a:r>
              <a:rPr sz="1000" u="sng" spc="-50" dirty="0">
                <a:uFill>
                  <a:solidFill>
                    <a:srgbClr val="000000"/>
                  </a:solidFill>
                </a:uFill>
                <a:latin typeface="MS PGothic"/>
                <a:cs typeface="MS PGothic"/>
              </a:rPr>
              <a:t>号</a:t>
            </a:r>
            <a:r>
              <a:rPr sz="1000" u="sng" dirty="0">
                <a:uFill>
                  <a:solidFill>
                    <a:srgbClr val="000000"/>
                  </a:solidFill>
                </a:uFill>
                <a:latin typeface="MS PGothic"/>
                <a:cs typeface="MS PGothic"/>
              </a:rPr>
              <a:t>	</a:t>
            </a:r>
            <a:endParaRPr sz="1000">
              <a:latin typeface="MS PGothic"/>
              <a:cs typeface="MS PGothic"/>
            </a:endParaRPr>
          </a:p>
        </p:txBody>
      </p:sp>
      <p:sp>
        <p:nvSpPr>
          <p:cNvPr id="4" name="object 4"/>
          <p:cNvSpPr txBox="1"/>
          <p:nvPr/>
        </p:nvSpPr>
        <p:spPr>
          <a:xfrm>
            <a:off x="2130298" y="1203705"/>
            <a:ext cx="1755775" cy="177800"/>
          </a:xfrm>
          <a:prstGeom prst="rect">
            <a:avLst/>
          </a:prstGeom>
        </p:spPr>
        <p:txBody>
          <a:bodyPr vert="horz" wrap="square" lIns="0" tIns="12065" rIns="0" bIns="0" rtlCol="0">
            <a:spAutoFit/>
          </a:bodyPr>
          <a:lstStyle/>
          <a:p>
            <a:pPr marL="12700">
              <a:lnSpc>
                <a:spcPct val="100000"/>
              </a:lnSpc>
              <a:spcBef>
                <a:spcPts val="95"/>
              </a:spcBef>
              <a:tabLst>
                <a:tab pos="1742439" algn="l"/>
              </a:tabLst>
            </a:pPr>
            <a:r>
              <a:rPr sz="1000" u="sng" spc="-10" dirty="0">
                <a:uFill>
                  <a:solidFill>
                    <a:srgbClr val="000000"/>
                  </a:solidFill>
                </a:uFill>
                <a:latin typeface="MS PGothic"/>
                <a:cs typeface="MS PGothic"/>
              </a:rPr>
              <a:t>出店</a:t>
            </a:r>
            <a:r>
              <a:rPr sz="1000" u="sng" spc="-50" dirty="0">
                <a:uFill>
                  <a:solidFill>
                    <a:srgbClr val="000000"/>
                  </a:solidFill>
                </a:uFill>
                <a:latin typeface="MS PGothic"/>
                <a:cs typeface="MS PGothic"/>
              </a:rPr>
              <a:t>名</a:t>
            </a:r>
            <a:r>
              <a:rPr sz="1000" u="sng" dirty="0">
                <a:uFill>
                  <a:solidFill>
                    <a:srgbClr val="000000"/>
                  </a:solidFill>
                </a:uFill>
                <a:latin typeface="MS PGothic"/>
                <a:cs typeface="MS PGothic"/>
              </a:rPr>
              <a:t>	</a:t>
            </a:r>
            <a:endParaRPr sz="1000">
              <a:latin typeface="MS PGothic"/>
              <a:cs typeface="MS PGothic"/>
            </a:endParaRPr>
          </a:p>
        </p:txBody>
      </p:sp>
      <p:sp>
        <p:nvSpPr>
          <p:cNvPr id="5" name="object 5"/>
          <p:cNvSpPr txBox="1"/>
          <p:nvPr/>
        </p:nvSpPr>
        <p:spPr>
          <a:xfrm>
            <a:off x="2272029" y="1451508"/>
            <a:ext cx="3079750" cy="354965"/>
          </a:xfrm>
          <a:prstGeom prst="rect">
            <a:avLst/>
          </a:prstGeom>
        </p:spPr>
        <p:txBody>
          <a:bodyPr vert="horz" wrap="square" lIns="0" tIns="24765" rIns="0" bIns="0" rtlCol="0">
            <a:spAutoFit/>
          </a:bodyPr>
          <a:lstStyle/>
          <a:p>
            <a:pPr marL="635" algn="ctr">
              <a:lnSpc>
                <a:spcPct val="100000"/>
              </a:lnSpc>
              <a:spcBef>
                <a:spcPts val="195"/>
              </a:spcBef>
            </a:pPr>
            <a:r>
              <a:rPr sz="1000" spc="-15" dirty="0">
                <a:latin typeface="MS PGothic"/>
                <a:cs typeface="MS PGothic"/>
              </a:rPr>
              <a:t>【調理製造および販売計画】</a:t>
            </a:r>
            <a:endParaRPr sz="1000">
              <a:latin typeface="MS PGothic"/>
              <a:cs typeface="MS PGothic"/>
            </a:endParaRPr>
          </a:p>
          <a:p>
            <a:pPr algn="ctr">
              <a:lnSpc>
                <a:spcPct val="100000"/>
              </a:lnSpc>
              <a:spcBef>
                <a:spcPts val="95"/>
              </a:spcBef>
            </a:pPr>
            <a:r>
              <a:rPr sz="1000" spc="-30" dirty="0">
                <a:latin typeface="MS PGothic"/>
                <a:cs typeface="MS PGothic"/>
              </a:rPr>
              <a:t>※このページは飲食物を販売する方のみご記入ください。</a:t>
            </a:r>
            <a:endParaRPr sz="1000">
              <a:latin typeface="MS PGothic"/>
              <a:cs typeface="MS PGothic"/>
            </a:endParaRPr>
          </a:p>
        </p:txBody>
      </p:sp>
      <p:graphicFrame>
        <p:nvGraphicFramePr>
          <p:cNvPr id="6" name="object 6"/>
          <p:cNvGraphicFramePr>
            <a:graphicFrameLocks noGrp="1"/>
          </p:cNvGraphicFramePr>
          <p:nvPr/>
        </p:nvGraphicFramePr>
        <p:xfrm>
          <a:off x="569975" y="1850389"/>
          <a:ext cx="6486523" cy="6522085"/>
        </p:xfrm>
        <a:graphic>
          <a:graphicData uri="http://schemas.openxmlformats.org/drawingml/2006/table">
            <a:tbl>
              <a:tblPr firstRow="1" bandRow="1">
                <a:tableStyleId>{2D5ABB26-0587-4C30-8999-92F81FD0307C}</a:tableStyleId>
              </a:tblPr>
              <a:tblGrid>
                <a:gridCol w="810895">
                  <a:extLst>
                    <a:ext uri="{9D8B030D-6E8A-4147-A177-3AD203B41FA5}">
                      <a16:colId xmlns:a16="http://schemas.microsoft.com/office/drawing/2014/main" val="20000"/>
                    </a:ext>
                  </a:extLst>
                </a:gridCol>
                <a:gridCol w="696595">
                  <a:extLst>
                    <a:ext uri="{9D8B030D-6E8A-4147-A177-3AD203B41FA5}">
                      <a16:colId xmlns:a16="http://schemas.microsoft.com/office/drawing/2014/main" val="20001"/>
                    </a:ext>
                  </a:extLst>
                </a:gridCol>
                <a:gridCol w="637540">
                  <a:extLst>
                    <a:ext uri="{9D8B030D-6E8A-4147-A177-3AD203B41FA5}">
                      <a16:colId xmlns:a16="http://schemas.microsoft.com/office/drawing/2014/main" val="20002"/>
                    </a:ext>
                  </a:extLst>
                </a:gridCol>
                <a:gridCol w="455930">
                  <a:extLst>
                    <a:ext uri="{9D8B030D-6E8A-4147-A177-3AD203B41FA5}">
                      <a16:colId xmlns:a16="http://schemas.microsoft.com/office/drawing/2014/main" val="20003"/>
                    </a:ext>
                  </a:extLst>
                </a:gridCol>
                <a:gridCol w="1478914">
                  <a:extLst>
                    <a:ext uri="{9D8B030D-6E8A-4147-A177-3AD203B41FA5}">
                      <a16:colId xmlns:a16="http://schemas.microsoft.com/office/drawing/2014/main" val="20004"/>
                    </a:ext>
                  </a:extLst>
                </a:gridCol>
                <a:gridCol w="671195">
                  <a:extLst>
                    <a:ext uri="{9D8B030D-6E8A-4147-A177-3AD203B41FA5}">
                      <a16:colId xmlns:a16="http://schemas.microsoft.com/office/drawing/2014/main" val="20005"/>
                    </a:ext>
                  </a:extLst>
                </a:gridCol>
                <a:gridCol w="671829">
                  <a:extLst>
                    <a:ext uri="{9D8B030D-6E8A-4147-A177-3AD203B41FA5}">
                      <a16:colId xmlns:a16="http://schemas.microsoft.com/office/drawing/2014/main" val="20006"/>
                    </a:ext>
                  </a:extLst>
                </a:gridCol>
                <a:gridCol w="1063625">
                  <a:extLst>
                    <a:ext uri="{9D8B030D-6E8A-4147-A177-3AD203B41FA5}">
                      <a16:colId xmlns:a16="http://schemas.microsoft.com/office/drawing/2014/main" val="20007"/>
                    </a:ext>
                  </a:extLst>
                </a:gridCol>
              </a:tblGrid>
              <a:tr h="350520">
                <a:tc rowSpan="2">
                  <a:txBody>
                    <a:bodyPr/>
                    <a:lstStyle/>
                    <a:p>
                      <a:pPr>
                        <a:lnSpc>
                          <a:spcPct val="100000"/>
                        </a:lnSpc>
                      </a:pPr>
                      <a:endParaRPr sz="900">
                        <a:latin typeface="Times New Roman"/>
                        <a:cs typeface="Times New Roman"/>
                      </a:endParaRPr>
                    </a:p>
                    <a:p>
                      <a:pPr>
                        <a:lnSpc>
                          <a:spcPct val="100000"/>
                        </a:lnSpc>
                        <a:spcBef>
                          <a:spcPts val="555"/>
                        </a:spcBef>
                      </a:pPr>
                      <a:endParaRPr sz="900">
                        <a:latin typeface="Times New Roman"/>
                        <a:cs typeface="Times New Roman"/>
                      </a:endParaRPr>
                    </a:p>
                    <a:p>
                      <a:pPr marL="174625">
                        <a:lnSpc>
                          <a:spcPct val="100000"/>
                        </a:lnSpc>
                      </a:pPr>
                      <a:r>
                        <a:rPr sz="900" spc="-15" dirty="0">
                          <a:latin typeface="MS PGothic"/>
                          <a:cs typeface="MS PGothic"/>
                        </a:rPr>
                        <a:t>調理品目</a:t>
                      </a:r>
                      <a:endParaRPr sz="900">
                        <a:latin typeface="MS PGothic"/>
                        <a:cs typeface="MS PGothic"/>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marL="97155">
                        <a:lnSpc>
                          <a:spcPct val="100000"/>
                        </a:lnSpc>
                        <a:spcBef>
                          <a:spcPts val="805"/>
                        </a:spcBef>
                      </a:pPr>
                      <a:r>
                        <a:rPr sz="900" dirty="0">
                          <a:latin typeface="MS PGothic"/>
                          <a:cs typeface="MS PGothic"/>
                        </a:rPr>
                        <a:t>食品区分（</a:t>
                      </a:r>
                      <a:r>
                        <a:rPr sz="900" spc="-20" dirty="0">
                          <a:latin typeface="MS PGothic"/>
                          <a:cs typeface="MS PGothic"/>
                        </a:rPr>
                        <a:t>該当欄に</a:t>
                      </a:r>
                      <a:r>
                        <a:rPr sz="900" spc="-25" dirty="0">
                          <a:latin typeface="MS PGothic"/>
                          <a:cs typeface="MS PGothic"/>
                        </a:rPr>
                        <a:t>○）</a:t>
                      </a:r>
                      <a:endParaRPr sz="900">
                        <a:latin typeface="MS PGothic"/>
                        <a:cs typeface="MS PGothic"/>
                      </a:endParaRPr>
                    </a:p>
                  </a:txBody>
                  <a:tcPr marL="0" marR="0" marT="1022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rowSpan="2">
                  <a:txBody>
                    <a:bodyPr/>
                    <a:lstStyle/>
                    <a:p>
                      <a:pPr>
                        <a:lnSpc>
                          <a:spcPct val="100000"/>
                        </a:lnSpc>
                      </a:pPr>
                      <a:endParaRPr sz="800">
                        <a:latin typeface="Times New Roman"/>
                        <a:cs typeface="Times New Roman"/>
                      </a:endParaRPr>
                    </a:p>
                    <a:p>
                      <a:pPr>
                        <a:lnSpc>
                          <a:spcPct val="100000"/>
                        </a:lnSpc>
                        <a:spcBef>
                          <a:spcPts val="850"/>
                        </a:spcBef>
                      </a:pPr>
                      <a:endParaRPr sz="800">
                        <a:latin typeface="Times New Roman"/>
                        <a:cs typeface="Times New Roman"/>
                      </a:endParaRPr>
                    </a:p>
                    <a:p>
                      <a:pPr marL="74295">
                        <a:lnSpc>
                          <a:spcPct val="100000"/>
                        </a:lnSpc>
                      </a:pPr>
                      <a:r>
                        <a:rPr sz="800" spc="-20" dirty="0">
                          <a:latin typeface="MS PGothic"/>
                          <a:cs typeface="MS PGothic"/>
                        </a:rPr>
                        <a:t>提供数</a:t>
                      </a:r>
                      <a:endParaRPr sz="800">
                        <a:latin typeface="MS PGothic"/>
                        <a:cs typeface="MS PGothic"/>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3">
                  <a:txBody>
                    <a:bodyPr/>
                    <a:lstStyle/>
                    <a:p>
                      <a:pPr algn="ctr">
                        <a:lnSpc>
                          <a:spcPct val="100000"/>
                        </a:lnSpc>
                        <a:spcBef>
                          <a:spcPts val="805"/>
                        </a:spcBef>
                      </a:pPr>
                      <a:r>
                        <a:rPr sz="900" spc="-10" dirty="0">
                          <a:latin typeface="MS PGothic"/>
                          <a:cs typeface="MS PGothic"/>
                        </a:rPr>
                        <a:t>仕入れ状況</a:t>
                      </a:r>
                      <a:endParaRPr sz="900">
                        <a:latin typeface="MS PGothic"/>
                        <a:cs typeface="MS PGothic"/>
                      </a:endParaRPr>
                    </a:p>
                  </a:txBody>
                  <a:tcPr marL="0" marR="0" marT="1022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rowSpan="2">
                  <a:txBody>
                    <a:bodyPr/>
                    <a:lstStyle/>
                    <a:p>
                      <a:pPr marL="415925" marR="295910" indent="-114300">
                        <a:lnSpc>
                          <a:spcPct val="166700"/>
                        </a:lnSpc>
                        <a:spcBef>
                          <a:spcPts val="1005"/>
                        </a:spcBef>
                      </a:pPr>
                      <a:r>
                        <a:rPr sz="900" spc="-15" dirty="0">
                          <a:latin typeface="MS PGothic"/>
                          <a:cs typeface="MS PGothic"/>
                        </a:rPr>
                        <a:t>調理開始</a:t>
                      </a:r>
                      <a:r>
                        <a:rPr sz="900" spc="-25" dirty="0">
                          <a:latin typeface="MS PGothic"/>
                          <a:cs typeface="MS PGothic"/>
                        </a:rPr>
                        <a:t>日時</a:t>
                      </a:r>
                      <a:endParaRPr sz="900">
                        <a:latin typeface="MS PGothic"/>
                        <a:cs typeface="MS PGothic"/>
                      </a:endParaRPr>
                    </a:p>
                  </a:txBody>
                  <a:tcPr marL="0" marR="0" marT="1276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462915">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2230">
                        <a:lnSpc>
                          <a:spcPct val="100000"/>
                        </a:lnSpc>
                        <a:spcBef>
                          <a:spcPts val="345"/>
                        </a:spcBef>
                      </a:pPr>
                      <a:r>
                        <a:rPr sz="900" spc="-15" dirty="0">
                          <a:latin typeface="MS PGothic"/>
                          <a:cs typeface="MS PGothic"/>
                        </a:rPr>
                        <a:t>加熱調理</a:t>
                      </a:r>
                      <a:endParaRPr sz="900">
                        <a:latin typeface="MS PGothic"/>
                        <a:cs typeface="MS PGothic"/>
                      </a:endParaRPr>
                    </a:p>
                    <a:p>
                      <a:pPr marL="62230">
                        <a:lnSpc>
                          <a:spcPct val="100000"/>
                        </a:lnSpc>
                        <a:spcBef>
                          <a:spcPts val="720"/>
                        </a:spcBef>
                      </a:pPr>
                      <a:r>
                        <a:rPr sz="900" spc="-25" dirty="0">
                          <a:latin typeface="MS PGothic"/>
                          <a:cs typeface="MS PGothic"/>
                        </a:rPr>
                        <a:t>食品</a:t>
                      </a:r>
                      <a:endParaRPr sz="900">
                        <a:latin typeface="MS PGothic"/>
                        <a:cs typeface="MS PGothic"/>
                      </a:endParaRPr>
                    </a:p>
                  </a:txBody>
                  <a:tcPr marL="0" marR="0" marT="438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210"/>
                        </a:spcBef>
                      </a:pPr>
                      <a:endParaRPr sz="900">
                        <a:latin typeface="Times New Roman"/>
                        <a:cs typeface="Times New Roman"/>
                      </a:endParaRPr>
                    </a:p>
                    <a:p>
                      <a:pPr marR="48260" algn="ctr">
                        <a:lnSpc>
                          <a:spcPct val="100000"/>
                        </a:lnSpc>
                      </a:pPr>
                      <a:r>
                        <a:rPr sz="900" spc="-15" dirty="0">
                          <a:latin typeface="MS PGothic"/>
                          <a:cs typeface="MS PGothic"/>
                        </a:rPr>
                        <a:t>既成食品</a:t>
                      </a:r>
                      <a:endParaRPr sz="900">
                        <a:latin typeface="MS PGothic"/>
                        <a:cs typeface="MS PGothic"/>
                      </a:endParaRPr>
                    </a:p>
                  </a:txBody>
                  <a:tcPr marL="0" marR="0" marT="266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210"/>
                        </a:spcBef>
                      </a:pPr>
                      <a:endParaRPr sz="900">
                        <a:latin typeface="Times New Roman"/>
                        <a:cs typeface="Times New Roman"/>
                      </a:endParaRPr>
                    </a:p>
                    <a:p>
                      <a:pPr marL="62230">
                        <a:lnSpc>
                          <a:spcPct val="100000"/>
                        </a:lnSpc>
                      </a:pPr>
                      <a:r>
                        <a:rPr sz="900" spc="-15" dirty="0">
                          <a:latin typeface="MS PGothic"/>
                          <a:cs typeface="MS PGothic"/>
                        </a:rPr>
                        <a:t>原材料名</a:t>
                      </a:r>
                      <a:endParaRPr sz="900">
                        <a:latin typeface="MS PGothic"/>
                        <a:cs typeface="MS PGothic"/>
                      </a:endParaRPr>
                    </a:p>
                  </a:txBody>
                  <a:tcPr marL="0" marR="0" marT="266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210"/>
                        </a:spcBef>
                      </a:pPr>
                      <a:endParaRPr sz="900">
                        <a:latin typeface="Times New Roman"/>
                        <a:cs typeface="Times New Roman"/>
                      </a:endParaRPr>
                    </a:p>
                    <a:p>
                      <a:pPr marL="62230">
                        <a:lnSpc>
                          <a:spcPct val="100000"/>
                        </a:lnSpc>
                      </a:pPr>
                      <a:r>
                        <a:rPr sz="900" spc="-20" dirty="0">
                          <a:latin typeface="MS PGothic"/>
                          <a:cs typeface="MS PGothic"/>
                        </a:rPr>
                        <a:t>仕入先</a:t>
                      </a:r>
                      <a:endParaRPr sz="900">
                        <a:latin typeface="MS PGothic"/>
                        <a:cs typeface="MS PGothic"/>
                      </a:endParaRPr>
                    </a:p>
                  </a:txBody>
                  <a:tcPr marL="0" marR="0" marT="266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spcBef>
                          <a:spcPts val="210"/>
                        </a:spcBef>
                      </a:pPr>
                      <a:endParaRPr sz="900">
                        <a:latin typeface="Times New Roman"/>
                        <a:cs typeface="Times New Roman"/>
                      </a:endParaRPr>
                    </a:p>
                    <a:p>
                      <a:pPr marL="62865">
                        <a:lnSpc>
                          <a:spcPct val="100000"/>
                        </a:lnSpc>
                      </a:pPr>
                      <a:r>
                        <a:rPr sz="900" spc="-15" dirty="0">
                          <a:latin typeface="MS PGothic"/>
                          <a:cs typeface="MS PGothic"/>
                        </a:rPr>
                        <a:t>仕入日時</a:t>
                      </a:r>
                      <a:endParaRPr sz="900">
                        <a:latin typeface="MS PGothic"/>
                        <a:cs typeface="MS PGothic"/>
                      </a:endParaRPr>
                    </a:p>
                  </a:txBody>
                  <a:tcPr marL="0" marR="0" marT="2667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1276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r h="350520">
                <a:tc>
                  <a:txBody>
                    <a:bodyPr/>
                    <a:lstStyle/>
                    <a:p>
                      <a:pPr marL="62230">
                        <a:lnSpc>
                          <a:spcPct val="100000"/>
                        </a:lnSpc>
                        <a:spcBef>
                          <a:spcPts val="805"/>
                        </a:spcBef>
                      </a:pPr>
                      <a:r>
                        <a:rPr sz="900" spc="-15" dirty="0">
                          <a:solidFill>
                            <a:srgbClr val="A6A6A6"/>
                          </a:solidFill>
                          <a:latin typeface="MS PGothic"/>
                          <a:cs typeface="MS PGothic"/>
                        </a:rPr>
                        <a:t>例：生ビール</a:t>
                      </a:r>
                      <a:endParaRPr sz="900">
                        <a:latin typeface="MS PGothic"/>
                        <a:cs typeface="MS PGothic"/>
                      </a:endParaRPr>
                    </a:p>
                  </a:txBody>
                  <a:tcPr marL="0" marR="0" marT="1022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algn="ctr">
                        <a:lnSpc>
                          <a:spcPct val="100000"/>
                        </a:lnSpc>
                        <a:spcBef>
                          <a:spcPts val="805"/>
                        </a:spcBef>
                      </a:pPr>
                      <a:r>
                        <a:rPr sz="900" spc="-50" dirty="0">
                          <a:solidFill>
                            <a:srgbClr val="A6A6A6"/>
                          </a:solidFill>
                          <a:latin typeface="MS PGothic"/>
                          <a:cs typeface="MS PGothic"/>
                        </a:rPr>
                        <a:t>○</a:t>
                      </a:r>
                      <a:endParaRPr sz="900">
                        <a:latin typeface="MS PGothic"/>
                        <a:cs typeface="MS PGothic"/>
                      </a:endParaRPr>
                    </a:p>
                  </a:txBody>
                  <a:tcPr marL="0" marR="0" marT="1022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marR="53340" algn="r">
                        <a:lnSpc>
                          <a:spcPct val="100000"/>
                        </a:lnSpc>
                        <a:spcBef>
                          <a:spcPts val="805"/>
                        </a:spcBef>
                      </a:pPr>
                      <a:r>
                        <a:rPr sz="900" spc="-25" dirty="0">
                          <a:solidFill>
                            <a:srgbClr val="A6A6A6"/>
                          </a:solidFill>
                          <a:latin typeface="MS PGothic"/>
                          <a:cs typeface="MS PGothic"/>
                        </a:rPr>
                        <a:t>100</a:t>
                      </a:r>
                      <a:endParaRPr sz="900">
                        <a:latin typeface="MS PGothic"/>
                        <a:cs typeface="MS PGothic"/>
                      </a:endParaRPr>
                    </a:p>
                  </a:txBody>
                  <a:tcPr marL="0" marR="0" marT="1022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marL="62230">
                        <a:lnSpc>
                          <a:spcPct val="100000"/>
                        </a:lnSpc>
                        <a:spcBef>
                          <a:spcPts val="805"/>
                        </a:spcBef>
                      </a:pPr>
                      <a:r>
                        <a:rPr sz="900" spc="-20" dirty="0">
                          <a:solidFill>
                            <a:srgbClr val="A6A6A6"/>
                          </a:solidFill>
                          <a:latin typeface="MS PGothic"/>
                          <a:cs typeface="MS PGothic"/>
                        </a:rPr>
                        <a:t>生ビール</a:t>
                      </a:r>
                      <a:endParaRPr sz="900">
                        <a:latin typeface="MS PGothic"/>
                        <a:cs typeface="MS PGothic"/>
                      </a:endParaRPr>
                    </a:p>
                  </a:txBody>
                  <a:tcPr marL="0" marR="0" marT="1022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marL="177800" indent="-115570">
                        <a:lnSpc>
                          <a:spcPct val="100000"/>
                        </a:lnSpc>
                        <a:spcBef>
                          <a:spcPts val="805"/>
                        </a:spcBef>
                        <a:buSzPct val="88888"/>
                        <a:buChar char="☐"/>
                        <a:tabLst>
                          <a:tab pos="177800" algn="l"/>
                        </a:tabLst>
                      </a:pPr>
                      <a:r>
                        <a:rPr sz="900" spc="-20" dirty="0">
                          <a:solidFill>
                            <a:srgbClr val="A6A6A6"/>
                          </a:solidFill>
                          <a:latin typeface="MS PGothic"/>
                          <a:cs typeface="MS PGothic"/>
                        </a:rPr>
                        <a:t>×商店</a:t>
                      </a:r>
                      <a:endParaRPr sz="900">
                        <a:latin typeface="MS PGothic"/>
                        <a:cs typeface="MS PGothic"/>
                      </a:endParaRPr>
                    </a:p>
                  </a:txBody>
                  <a:tcPr marL="0" marR="0" marT="1022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marL="178435" indent="-115570">
                        <a:lnSpc>
                          <a:spcPct val="100000"/>
                        </a:lnSpc>
                        <a:spcBef>
                          <a:spcPts val="805"/>
                        </a:spcBef>
                        <a:buSzPct val="88888"/>
                        <a:buChar char="☐"/>
                        <a:tabLst>
                          <a:tab pos="178435" algn="l"/>
                        </a:tabLst>
                      </a:pPr>
                      <a:r>
                        <a:rPr sz="900" spc="-20" dirty="0">
                          <a:solidFill>
                            <a:srgbClr val="A6A6A6"/>
                          </a:solidFill>
                          <a:latin typeface="MS PGothic"/>
                          <a:cs typeface="MS PGothic"/>
                        </a:rPr>
                        <a:t>月×日</a:t>
                      </a:r>
                      <a:endParaRPr sz="900">
                        <a:latin typeface="MS PGothic"/>
                        <a:cs typeface="MS PGothic"/>
                      </a:endParaRPr>
                    </a:p>
                  </a:txBody>
                  <a:tcPr marL="0" marR="0" marT="1022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marL="177800" indent="-115570">
                        <a:lnSpc>
                          <a:spcPct val="100000"/>
                        </a:lnSpc>
                        <a:spcBef>
                          <a:spcPts val="805"/>
                        </a:spcBef>
                        <a:buSzPct val="88888"/>
                        <a:buChar char="☐"/>
                        <a:tabLst>
                          <a:tab pos="177800" algn="l"/>
                        </a:tabLst>
                      </a:pPr>
                      <a:r>
                        <a:rPr sz="900" spc="-15" dirty="0">
                          <a:solidFill>
                            <a:srgbClr val="A6A6A6"/>
                          </a:solidFill>
                          <a:latin typeface="MS PGothic"/>
                          <a:cs typeface="MS PGothic"/>
                        </a:rPr>
                        <a:t>月△日 </a:t>
                      </a:r>
                      <a:r>
                        <a:rPr sz="900" dirty="0">
                          <a:solidFill>
                            <a:srgbClr val="A6A6A6"/>
                          </a:solidFill>
                          <a:latin typeface="MS PGothic"/>
                          <a:cs typeface="MS PGothic"/>
                        </a:rPr>
                        <a:t>10</a:t>
                      </a:r>
                      <a:r>
                        <a:rPr sz="900" spc="-20" dirty="0">
                          <a:solidFill>
                            <a:srgbClr val="A6A6A6"/>
                          </a:solidFill>
                          <a:latin typeface="MS PGothic"/>
                          <a:cs typeface="MS PGothic"/>
                        </a:rPr>
                        <a:t> 時</a:t>
                      </a:r>
                      <a:r>
                        <a:rPr sz="900" spc="-50" dirty="0">
                          <a:solidFill>
                            <a:srgbClr val="A6A6A6"/>
                          </a:solidFill>
                          <a:latin typeface="MS PGothic"/>
                          <a:cs typeface="MS PGothic"/>
                        </a:rPr>
                        <a:t>～</a:t>
                      </a:r>
                      <a:endParaRPr sz="900">
                        <a:latin typeface="MS PGothic"/>
                        <a:cs typeface="MS PGothic"/>
                      </a:endParaRPr>
                    </a:p>
                  </a:txBody>
                  <a:tcPr marL="0" marR="0" marT="1022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extLst>
                  <a:ext uri="{0D108BD9-81ED-4DB2-BD59-A6C34878D82A}">
                    <a16:rowId xmlns:a16="http://schemas.microsoft.com/office/drawing/2014/main" val="10002"/>
                  </a:ext>
                </a:extLst>
              </a:tr>
              <a:tr h="463550">
                <a:tc>
                  <a:txBody>
                    <a:bodyPr/>
                    <a:lstStyle/>
                    <a:p>
                      <a:pPr>
                        <a:lnSpc>
                          <a:spcPct val="100000"/>
                        </a:lnSpc>
                        <a:spcBef>
                          <a:spcPts val="215"/>
                        </a:spcBef>
                      </a:pPr>
                      <a:endParaRPr sz="900">
                        <a:latin typeface="Times New Roman"/>
                        <a:cs typeface="Times New Roman"/>
                      </a:endParaRPr>
                    </a:p>
                    <a:p>
                      <a:pPr marL="62230">
                        <a:lnSpc>
                          <a:spcPct val="100000"/>
                        </a:lnSpc>
                      </a:pPr>
                      <a:r>
                        <a:rPr sz="900" spc="-10" dirty="0">
                          <a:solidFill>
                            <a:srgbClr val="A6A6A6"/>
                          </a:solidFill>
                          <a:latin typeface="MS PGothic"/>
                          <a:cs typeface="MS PGothic"/>
                        </a:rPr>
                        <a:t>例：焼そば</a:t>
                      </a:r>
                      <a:endParaRPr sz="900">
                        <a:latin typeface="MS PGothic"/>
                        <a:cs typeface="MS PGothic"/>
                      </a:endParaRPr>
                    </a:p>
                  </a:txBody>
                  <a:tcPr marL="0" marR="0" marT="27305"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spcBef>
                          <a:spcPts val="215"/>
                        </a:spcBef>
                      </a:pPr>
                      <a:endParaRPr sz="900">
                        <a:latin typeface="Times New Roman"/>
                        <a:cs typeface="Times New Roman"/>
                      </a:endParaRPr>
                    </a:p>
                    <a:p>
                      <a:pPr algn="ctr">
                        <a:lnSpc>
                          <a:spcPct val="100000"/>
                        </a:lnSpc>
                      </a:pPr>
                      <a:r>
                        <a:rPr sz="900" spc="-50" dirty="0">
                          <a:solidFill>
                            <a:srgbClr val="A6A6A6"/>
                          </a:solidFill>
                          <a:latin typeface="MS PGothic"/>
                          <a:cs typeface="MS PGothic"/>
                        </a:rPr>
                        <a:t>○</a:t>
                      </a:r>
                      <a:endParaRPr sz="900">
                        <a:latin typeface="MS PGothic"/>
                        <a:cs typeface="MS PGothic"/>
                      </a:endParaRPr>
                    </a:p>
                  </a:txBody>
                  <a:tcPr marL="0" marR="0" marT="27305"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spcBef>
                          <a:spcPts val="215"/>
                        </a:spcBef>
                      </a:pPr>
                      <a:endParaRPr sz="900">
                        <a:latin typeface="Times New Roman"/>
                        <a:cs typeface="Times New Roman"/>
                      </a:endParaRPr>
                    </a:p>
                    <a:p>
                      <a:pPr marR="53340" algn="r">
                        <a:lnSpc>
                          <a:spcPct val="100000"/>
                        </a:lnSpc>
                      </a:pPr>
                      <a:r>
                        <a:rPr sz="900" spc="-25" dirty="0">
                          <a:solidFill>
                            <a:srgbClr val="A6A6A6"/>
                          </a:solidFill>
                          <a:latin typeface="MS PGothic"/>
                          <a:cs typeface="MS PGothic"/>
                        </a:rPr>
                        <a:t>100</a:t>
                      </a:r>
                      <a:endParaRPr sz="900">
                        <a:latin typeface="MS PGothic"/>
                        <a:cs typeface="MS PGothic"/>
                      </a:endParaRPr>
                    </a:p>
                  </a:txBody>
                  <a:tcPr marL="0" marR="0" marT="27305"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marL="62230">
                        <a:lnSpc>
                          <a:spcPct val="100000"/>
                        </a:lnSpc>
                        <a:spcBef>
                          <a:spcPts val="350"/>
                        </a:spcBef>
                      </a:pPr>
                      <a:r>
                        <a:rPr sz="900" spc="-10" dirty="0">
                          <a:solidFill>
                            <a:srgbClr val="A6A6A6"/>
                          </a:solidFill>
                          <a:latin typeface="MS PGothic"/>
                          <a:cs typeface="MS PGothic"/>
                        </a:rPr>
                        <a:t>麺、ｷｬﾍﾞﾂ</a:t>
                      </a:r>
                      <a:r>
                        <a:rPr sz="900" dirty="0">
                          <a:solidFill>
                            <a:srgbClr val="A6A6A6"/>
                          </a:solidFill>
                          <a:latin typeface="MS PGothic"/>
                          <a:cs typeface="MS PGothic"/>
                        </a:rPr>
                        <a:t>、</a:t>
                      </a:r>
                      <a:r>
                        <a:rPr sz="900" spc="-25" dirty="0">
                          <a:solidFill>
                            <a:srgbClr val="A6A6A6"/>
                          </a:solidFill>
                          <a:latin typeface="MS PGothic"/>
                          <a:cs typeface="MS PGothic"/>
                        </a:rPr>
                        <a:t>ｿｰｽ</a:t>
                      </a:r>
                      <a:endParaRPr sz="900">
                        <a:latin typeface="MS PGothic"/>
                        <a:cs typeface="MS PGothic"/>
                      </a:endParaRPr>
                    </a:p>
                    <a:p>
                      <a:pPr marL="62230">
                        <a:lnSpc>
                          <a:spcPct val="100000"/>
                        </a:lnSpc>
                        <a:spcBef>
                          <a:spcPts val="720"/>
                        </a:spcBef>
                      </a:pPr>
                      <a:r>
                        <a:rPr sz="900" spc="-20" dirty="0">
                          <a:solidFill>
                            <a:srgbClr val="A6A6A6"/>
                          </a:solidFill>
                          <a:latin typeface="MS PGothic"/>
                          <a:cs typeface="MS PGothic"/>
                        </a:rPr>
                        <a:t>(材料・調味料は全て記入)</a:t>
                      </a:r>
                      <a:endParaRPr sz="900">
                        <a:latin typeface="MS PGothic"/>
                        <a:cs typeface="MS PGothic"/>
                      </a:endParaRPr>
                    </a:p>
                  </a:txBody>
                  <a:tcPr marL="0" marR="0" marT="4445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spcBef>
                          <a:spcPts val="215"/>
                        </a:spcBef>
                      </a:pPr>
                      <a:endParaRPr sz="900">
                        <a:latin typeface="Times New Roman"/>
                        <a:cs typeface="Times New Roman"/>
                      </a:endParaRPr>
                    </a:p>
                    <a:p>
                      <a:pPr marL="177800" indent="-115570">
                        <a:lnSpc>
                          <a:spcPct val="100000"/>
                        </a:lnSpc>
                        <a:buSzPct val="88888"/>
                        <a:buChar char="☐"/>
                        <a:tabLst>
                          <a:tab pos="177800" algn="l"/>
                        </a:tabLst>
                      </a:pPr>
                      <a:r>
                        <a:rPr sz="900" spc="-20" dirty="0">
                          <a:solidFill>
                            <a:srgbClr val="A6A6A6"/>
                          </a:solidFill>
                          <a:latin typeface="MS PGothic"/>
                          <a:cs typeface="MS PGothic"/>
                        </a:rPr>
                        <a:t>×商店</a:t>
                      </a:r>
                      <a:endParaRPr sz="900">
                        <a:latin typeface="MS PGothic"/>
                        <a:cs typeface="MS PGothic"/>
                      </a:endParaRPr>
                    </a:p>
                  </a:txBody>
                  <a:tcPr marL="0" marR="0" marT="27305"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spcBef>
                          <a:spcPts val="215"/>
                        </a:spcBef>
                      </a:pPr>
                      <a:endParaRPr sz="900">
                        <a:latin typeface="Times New Roman"/>
                        <a:cs typeface="Times New Roman"/>
                      </a:endParaRPr>
                    </a:p>
                    <a:p>
                      <a:pPr marL="178435" indent="-115570">
                        <a:lnSpc>
                          <a:spcPct val="100000"/>
                        </a:lnSpc>
                        <a:buSzPct val="88888"/>
                        <a:buChar char="☐"/>
                        <a:tabLst>
                          <a:tab pos="178435" algn="l"/>
                        </a:tabLst>
                      </a:pPr>
                      <a:r>
                        <a:rPr sz="900" spc="-20" dirty="0">
                          <a:solidFill>
                            <a:srgbClr val="A6A6A6"/>
                          </a:solidFill>
                          <a:latin typeface="MS PGothic"/>
                          <a:cs typeface="MS PGothic"/>
                        </a:rPr>
                        <a:t>月×日</a:t>
                      </a:r>
                      <a:endParaRPr sz="900">
                        <a:latin typeface="MS PGothic"/>
                        <a:cs typeface="MS PGothic"/>
                      </a:endParaRPr>
                    </a:p>
                  </a:txBody>
                  <a:tcPr marL="0" marR="0" marT="27305"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spcBef>
                          <a:spcPts val="215"/>
                        </a:spcBef>
                      </a:pPr>
                      <a:endParaRPr sz="900">
                        <a:latin typeface="Times New Roman"/>
                        <a:cs typeface="Times New Roman"/>
                      </a:endParaRPr>
                    </a:p>
                    <a:p>
                      <a:pPr marL="177800" indent="-115570">
                        <a:lnSpc>
                          <a:spcPct val="100000"/>
                        </a:lnSpc>
                        <a:buSzPct val="88888"/>
                        <a:buChar char="☐"/>
                        <a:tabLst>
                          <a:tab pos="177800" algn="l"/>
                        </a:tabLst>
                      </a:pPr>
                      <a:r>
                        <a:rPr sz="900" spc="-5" dirty="0">
                          <a:solidFill>
                            <a:srgbClr val="A6A6A6"/>
                          </a:solidFill>
                          <a:latin typeface="MS PGothic"/>
                          <a:cs typeface="MS PGothic"/>
                        </a:rPr>
                        <a:t>月△日９時</a:t>
                      </a:r>
                      <a:r>
                        <a:rPr sz="900" spc="-50" dirty="0">
                          <a:solidFill>
                            <a:srgbClr val="A6A6A6"/>
                          </a:solidFill>
                          <a:latin typeface="MS PGothic"/>
                          <a:cs typeface="MS PGothic"/>
                        </a:rPr>
                        <a:t>～</a:t>
                      </a:r>
                      <a:endParaRPr sz="900">
                        <a:latin typeface="MS PGothic"/>
                        <a:cs typeface="MS PGothic"/>
                      </a:endParaRPr>
                    </a:p>
                  </a:txBody>
                  <a:tcPr marL="0" marR="0" marT="27305"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extLst>
                  <a:ext uri="{0D108BD9-81ED-4DB2-BD59-A6C34878D82A}">
                    <a16:rowId xmlns:a16="http://schemas.microsoft.com/office/drawing/2014/main" val="10003"/>
                  </a:ext>
                </a:extLst>
              </a:tr>
              <a:tr h="348615">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ysDot"/>
                    </a:lnB>
                  </a:tcPr>
                </a:tc>
                <a:extLst>
                  <a:ext uri="{0D108BD9-81ED-4DB2-BD59-A6C34878D82A}">
                    <a16:rowId xmlns:a16="http://schemas.microsoft.com/office/drawing/2014/main" val="10004"/>
                  </a:ext>
                </a:extLst>
              </a:tr>
              <a:tr h="349885">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extLst>
                  <a:ext uri="{0D108BD9-81ED-4DB2-BD59-A6C34878D82A}">
                    <a16:rowId xmlns:a16="http://schemas.microsoft.com/office/drawing/2014/main" val="10005"/>
                  </a:ext>
                </a:extLst>
              </a:tr>
              <a:tr h="348615">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extLst>
                  <a:ext uri="{0D108BD9-81ED-4DB2-BD59-A6C34878D82A}">
                    <a16:rowId xmlns:a16="http://schemas.microsoft.com/office/drawing/2014/main" val="10006"/>
                  </a:ext>
                </a:extLst>
              </a:tr>
              <a:tr h="350520">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extLst>
                  <a:ext uri="{0D108BD9-81ED-4DB2-BD59-A6C34878D82A}">
                    <a16:rowId xmlns:a16="http://schemas.microsoft.com/office/drawing/2014/main" val="10007"/>
                  </a:ext>
                </a:extLst>
              </a:tr>
              <a:tr h="350520">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extLst>
                  <a:ext uri="{0D108BD9-81ED-4DB2-BD59-A6C34878D82A}">
                    <a16:rowId xmlns:a16="http://schemas.microsoft.com/office/drawing/2014/main" val="10008"/>
                  </a:ext>
                </a:extLst>
              </a:tr>
              <a:tr h="349250">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extLst>
                  <a:ext uri="{0D108BD9-81ED-4DB2-BD59-A6C34878D82A}">
                    <a16:rowId xmlns:a16="http://schemas.microsoft.com/office/drawing/2014/main" val="10009"/>
                  </a:ext>
                </a:extLst>
              </a:tr>
              <a:tr h="349885">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extLst>
                  <a:ext uri="{0D108BD9-81ED-4DB2-BD59-A6C34878D82A}">
                    <a16:rowId xmlns:a16="http://schemas.microsoft.com/office/drawing/2014/main" val="10010"/>
                  </a:ext>
                </a:extLst>
              </a:tr>
              <a:tr h="348615">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extLst>
                  <a:ext uri="{0D108BD9-81ED-4DB2-BD59-A6C34878D82A}">
                    <a16:rowId xmlns:a16="http://schemas.microsoft.com/office/drawing/2014/main" val="10011"/>
                  </a:ext>
                </a:extLst>
              </a:tr>
              <a:tr h="349885">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extLst>
                  <a:ext uri="{0D108BD9-81ED-4DB2-BD59-A6C34878D82A}">
                    <a16:rowId xmlns:a16="http://schemas.microsoft.com/office/drawing/2014/main" val="10012"/>
                  </a:ext>
                </a:extLst>
              </a:tr>
              <a:tr h="350520">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extLst>
                  <a:ext uri="{0D108BD9-81ED-4DB2-BD59-A6C34878D82A}">
                    <a16:rowId xmlns:a16="http://schemas.microsoft.com/office/drawing/2014/main" val="10013"/>
                  </a:ext>
                </a:extLst>
              </a:tr>
              <a:tr h="348615">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ysDot"/>
                    </a:lnB>
                  </a:tcPr>
                </a:tc>
                <a:extLst>
                  <a:ext uri="{0D108BD9-81ED-4DB2-BD59-A6C34878D82A}">
                    <a16:rowId xmlns:a16="http://schemas.microsoft.com/office/drawing/2014/main" val="10014"/>
                  </a:ext>
                </a:extLst>
              </a:tr>
              <a:tr h="350520">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ysDot"/>
                    </a:lnT>
                    <a:lnB w="6350">
                      <a:solidFill>
                        <a:srgbClr val="000000"/>
                      </a:solidFill>
                      <a:prstDash val="solid"/>
                    </a:lnB>
                  </a:tcPr>
                </a:tc>
                <a:extLst>
                  <a:ext uri="{0D108BD9-81ED-4DB2-BD59-A6C34878D82A}">
                    <a16:rowId xmlns:a16="http://schemas.microsoft.com/office/drawing/2014/main" val="10015"/>
                  </a:ext>
                </a:extLst>
              </a:tr>
              <a:tr h="699135">
                <a:tc>
                  <a:txBody>
                    <a:bodyPr/>
                    <a:lstStyle/>
                    <a:p>
                      <a:pPr>
                        <a:lnSpc>
                          <a:spcPct val="100000"/>
                        </a:lnSpc>
                      </a:pPr>
                      <a:endParaRPr sz="800">
                        <a:latin typeface="Times New Roman"/>
                        <a:cs typeface="Times New Roman"/>
                      </a:endParaRPr>
                    </a:p>
                    <a:p>
                      <a:pPr>
                        <a:lnSpc>
                          <a:spcPct val="100000"/>
                        </a:lnSpc>
                        <a:spcBef>
                          <a:spcPts val="395"/>
                        </a:spcBef>
                      </a:pPr>
                      <a:endParaRPr sz="800">
                        <a:latin typeface="Times New Roman"/>
                        <a:cs typeface="Times New Roman"/>
                      </a:endParaRPr>
                    </a:p>
                    <a:p>
                      <a:pPr marL="150495">
                        <a:lnSpc>
                          <a:spcPct val="100000"/>
                        </a:lnSpc>
                      </a:pPr>
                      <a:r>
                        <a:rPr sz="800" spc="-15" dirty="0">
                          <a:latin typeface="MS PGothic"/>
                          <a:cs typeface="MS PGothic"/>
                        </a:rPr>
                        <a:t>仕込み場所</a:t>
                      </a:r>
                      <a:endParaRPr sz="800">
                        <a:latin typeface="MS PGothic"/>
                        <a:cs typeface="MS PGothic"/>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7">
                  <a:txBody>
                    <a:bodyPr/>
                    <a:lstStyle/>
                    <a:p>
                      <a:pPr marL="62230">
                        <a:lnSpc>
                          <a:spcPct val="100000"/>
                        </a:lnSpc>
                        <a:spcBef>
                          <a:spcPts val="409"/>
                        </a:spcBef>
                      </a:pPr>
                      <a:r>
                        <a:rPr sz="800" spc="-15" dirty="0">
                          <a:latin typeface="MS PGothic"/>
                          <a:cs typeface="MS PGothic"/>
                        </a:rPr>
                        <a:t>※下処理施設の名称等</a:t>
                      </a:r>
                      <a:endParaRPr sz="800">
                        <a:latin typeface="MS PGothic"/>
                        <a:cs typeface="MS PGothic"/>
                      </a:endParaRPr>
                    </a:p>
                  </a:txBody>
                  <a:tcPr marL="0" marR="0" marT="52069"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6"/>
                  </a:ext>
                </a:extLst>
              </a:tr>
            </a:tbl>
          </a:graphicData>
        </a:graphic>
      </p:graphicFrame>
      <p:sp>
        <p:nvSpPr>
          <p:cNvPr id="7" name="object 7"/>
          <p:cNvSpPr txBox="1"/>
          <p:nvPr/>
        </p:nvSpPr>
        <p:spPr>
          <a:xfrm>
            <a:off x="560322" y="8523884"/>
            <a:ext cx="6570727" cy="1425198"/>
          </a:xfrm>
          <a:prstGeom prst="rect">
            <a:avLst/>
          </a:prstGeom>
        </p:spPr>
        <p:txBody>
          <a:bodyPr vert="horz" wrap="square" lIns="0" tIns="24765" rIns="0" bIns="0" rtlCol="0">
            <a:spAutoFit/>
          </a:bodyPr>
          <a:lstStyle/>
          <a:p>
            <a:pPr marL="12700">
              <a:lnSpc>
                <a:spcPct val="150000"/>
              </a:lnSpc>
              <a:spcBef>
                <a:spcPts val="195"/>
              </a:spcBef>
            </a:pPr>
            <a:r>
              <a:rPr sz="1000" spc="-20" dirty="0">
                <a:latin typeface="MS PGothic"/>
                <a:cs typeface="MS PGothic"/>
              </a:rPr>
              <a:t>※仕込み、下処理については</a:t>
            </a:r>
            <a:r>
              <a:rPr sz="1000" u="sng" spc="-15" dirty="0">
                <a:solidFill>
                  <a:srgbClr val="0D0D0D"/>
                </a:solidFill>
                <a:uFill>
                  <a:solidFill>
                    <a:srgbClr val="0D0D0D"/>
                  </a:solidFill>
                </a:uFill>
                <a:latin typeface="MS PGothic"/>
                <a:cs typeface="MS PGothic"/>
              </a:rPr>
              <a:t>営業許可の下りている施設</a:t>
            </a:r>
            <a:r>
              <a:rPr sz="1000" spc="-15" dirty="0">
                <a:latin typeface="MS PGothic"/>
                <a:cs typeface="MS PGothic"/>
              </a:rPr>
              <a:t>で行ってください。</a:t>
            </a:r>
            <a:endParaRPr sz="1000" dirty="0">
              <a:latin typeface="MS PGothic"/>
              <a:cs typeface="MS PGothic"/>
            </a:endParaRPr>
          </a:p>
          <a:p>
            <a:pPr marL="12700" marR="5080">
              <a:lnSpc>
                <a:spcPct val="150000"/>
              </a:lnSpc>
            </a:pPr>
            <a:r>
              <a:rPr sz="1000" spc="-15" dirty="0">
                <a:latin typeface="MS PGothic"/>
                <a:cs typeface="MS PGothic"/>
              </a:rPr>
              <a:t>※会場で加熱調理するものは加熱調理食品へ○を、会場で既成食品を盛り付けるものは既成食品へ○を記入してくださ</a:t>
            </a:r>
            <a:r>
              <a:rPr sz="1000" spc="-35" dirty="0">
                <a:latin typeface="MS PGothic"/>
                <a:cs typeface="MS PGothic"/>
              </a:rPr>
              <a:t>い。</a:t>
            </a:r>
            <a:endParaRPr sz="1000" dirty="0">
              <a:latin typeface="MS PGothic"/>
              <a:cs typeface="MS PGothic"/>
            </a:endParaRPr>
          </a:p>
          <a:p>
            <a:pPr marL="12700">
              <a:lnSpc>
                <a:spcPct val="150000"/>
              </a:lnSpc>
              <a:spcBef>
                <a:spcPts val="95"/>
              </a:spcBef>
            </a:pPr>
            <a:r>
              <a:rPr sz="1000" spc="-15" dirty="0">
                <a:latin typeface="MS PGothic"/>
                <a:cs typeface="MS PGothic"/>
              </a:rPr>
              <a:t>※飲み物を注ぐことも調理になります。</a:t>
            </a:r>
            <a:r>
              <a:rPr sz="1000" dirty="0">
                <a:latin typeface="MS PGothic"/>
                <a:cs typeface="MS PGothic"/>
              </a:rPr>
              <a:t>（</a:t>
            </a:r>
            <a:r>
              <a:rPr sz="1000" spc="-20" dirty="0">
                <a:latin typeface="MS PGothic"/>
                <a:cs typeface="MS PGothic"/>
              </a:rPr>
              <a:t>生ビール、ドリンクなど</a:t>
            </a:r>
            <a:r>
              <a:rPr sz="1000" spc="-50" dirty="0">
                <a:latin typeface="MS PGothic"/>
                <a:cs typeface="MS PGothic"/>
              </a:rPr>
              <a:t>）</a:t>
            </a:r>
            <a:endParaRPr sz="1000" dirty="0">
              <a:latin typeface="MS PGothic"/>
              <a:cs typeface="MS PGothic"/>
            </a:endParaRPr>
          </a:p>
          <a:p>
            <a:pPr marL="12700">
              <a:lnSpc>
                <a:spcPct val="150000"/>
              </a:lnSpc>
              <a:spcBef>
                <a:spcPts val="95"/>
              </a:spcBef>
            </a:pPr>
            <a:r>
              <a:rPr sz="1000" spc="-20" dirty="0">
                <a:latin typeface="MS PGothic"/>
                <a:cs typeface="MS PGothic"/>
              </a:rPr>
              <a:t>※調理開始は、仕込みを含め当日のみ許可が下ります。</a:t>
            </a:r>
            <a:endParaRPr sz="1000" dirty="0">
              <a:latin typeface="MS PGothic"/>
              <a:cs typeface="MS PGothic"/>
            </a:endParaRPr>
          </a:p>
          <a:p>
            <a:pPr marL="12700">
              <a:lnSpc>
                <a:spcPct val="150000"/>
              </a:lnSpc>
              <a:spcBef>
                <a:spcPts val="100"/>
              </a:spcBef>
            </a:pPr>
            <a:r>
              <a:rPr sz="1000" spc="-25" dirty="0">
                <a:latin typeface="MS PGothic"/>
                <a:cs typeface="MS PGothic"/>
              </a:rPr>
              <a:t>※キッチンカーでの出店の際は</a:t>
            </a:r>
            <a:r>
              <a:rPr sz="1000" u="sng" spc="-10" dirty="0">
                <a:uFill>
                  <a:solidFill>
                    <a:srgbClr val="000000"/>
                  </a:solidFill>
                </a:uFill>
                <a:latin typeface="MS PGothic"/>
                <a:cs typeface="MS PGothic"/>
              </a:rPr>
              <a:t>車検証と車の営業許可証</a:t>
            </a:r>
            <a:r>
              <a:rPr sz="1000" spc="-15" dirty="0">
                <a:latin typeface="MS PGothic"/>
                <a:cs typeface="MS PGothic"/>
              </a:rPr>
              <a:t>もご提出ください。</a:t>
            </a:r>
            <a:endParaRPr sz="1000" dirty="0">
              <a:latin typeface="MS PGothic"/>
              <a:cs typeface="MS PGothic"/>
            </a:endParaRPr>
          </a:p>
          <a:p>
            <a:pPr marL="12700">
              <a:lnSpc>
                <a:spcPct val="150000"/>
              </a:lnSpc>
              <a:spcBef>
                <a:spcPts val="110"/>
              </a:spcBef>
            </a:pPr>
            <a:r>
              <a:rPr sz="1000" spc="-15" dirty="0">
                <a:latin typeface="MS PGothic"/>
                <a:cs typeface="MS PGothic"/>
              </a:rPr>
              <a:t>※食品販売の出店につきましても、</a:t>
            </a:r>
            <a:r>
              <a:rPr sz="1000" u="sng" spc="-5" dirty="0">
                <a:uFill>
                  <a:solidFill>
                    <a:srgbClr val="000000"/>
                  </a:solidFill>
                </a:uFill>
                <a:latin typeface="MS PGothic"/>
                <a:cs typeface="MS PGothic"/>
              </a:rPr>
              <a:t>施設の営業許可証</a:t>
            </a:r>
            <a:r>
              <a:rPr sz="1000" spc="-25" dirty="0">
                <a:latin typeface="MS PGothic"/>
                <a:cs typeface="MS PGothic"/>
              </a:rPr>
              <a:t>をご提出ください。</a:t>
            </a:r>
            <a:endParaRPr sz="1000" dirty="0">
              <a:latin typeface="MS PGothic"/>
              <a:cs typeface="MS PGothic"/>
            </a:endParaRPr>
          </a:p>
        </p:txBody>
      </p:sp>
      <p:sp>
        <p:nvSpPr>
          <p:cNvPr id="8" name="object 8"/>
          <p:cNvSpPr txBox="1"/>
          <p:nvPr/>
        </p:nvSpPr>
        <p:spPr>
          <a:xfrm>
            <a:off x="5648959" y="482853"/>
            <a:ext cx="1323975" cy="276225"/>
          </a:xfrm>
          <a:prstGeom prst="rect">
            <a:avLst/>
          </a:prstGeom>
          <a:ln w="19050">
            <a:solidFill>
              <a:srgbClr val="000000"/>
            </a:solidFill>
          </a:ln>
        </p:spPr>
        <p:txBody>
          <a:bodyPr vert="horz" wrap="square" lIns="0" tIns="34925" rIns="0" bIns="0" rtlCol="0">
            <a:spAutoFit/>
          </a:bodyPr>
          <a:lstStyle/>
          <a:p>
            <a:pPr marL="85090">
              <a:lnSpc>
                <a:spcPct val="100000"/>
              </a:lnSpc>
              <a:spcBef>
                <a:spcPts val="275"/>
              </a:spcBef>
              <a:tabLst>
                <a:tab pos="542290" algn="l"/>
              </a:tabLst>
            </a:pPr>
            <a:r>
              <a:rPr sz="1200" dirty="0">
                <a:latin typeface="MS PGothic"/>
                <a:cs typeface="MS PGothic"/>
              </a:rPr>
              <a:t>提</a:t>
            </a:r>
            <a:r>
              <a:rPr sz="1200" spc="-50" dirty="0">
                <a:latin typeface="MS PGothic"/>
                <a:cs typeface="MS PGothic"/>
              </a:rPr>
              <a:t>出</a:t>
            </a:r>
            <a:r>
              <a:rPr sz="1200" dirty="0">
                <a:latin typeface="MS PGothic"/>
                <a:cs typeface="MS PGothic"/>
              </a:rPr>
              <a:t>	</a:t>
            </a:r>
            <a:r>
              <a:rPr sz="1200" spc="160" dirty="0">
                <a:latin typeface="MS PGothic"/>
                <a:cs typeface="MS PGothic"/>
              </a:rPr>
              <a:t>６</a:t>
            </a:r>
            <a:r>
              <a:rPr sz="1200" spc="160" dirty="0">
                <a:latin typeface="Cambria"/>
                <a:cs typeface="Cambria"/>
              </a:rPr>
              <a:t>/</a:t>
            </a:r>
            <a:r>
              <a:rPr sz="1200" spc="160" dirty="0">
                <a:latin typeface="MS PGothic"/>
                <a:cs typeface="MS PGothic"/>
              </a:rPr>
              <a:t>６</a:t>
            </a:r>
            <a:r>
              <a:rPr sz="1200" dirty="0">
                <a:latin typeface="MS PGothic"/>
                <a:cs typeface="MS PGothic"/>
              </a:rPr>
              <a:t>枚</a:t>
            </a:r>
            <a:r>
              <a:rPr sz="1200" spc="-50" dirty="0">
                <a:latin typeface="MS PGothic"/>
                <a:cs typeface="MS PGothic"/>
              </a:rPr>
              <a:t>目</a:t>
            </a:r>
            <a:endParaRPr sz="1200">
              <a:latin typeface="MS PGothic"/>
              <a:cs typeface="MS PGothic"/>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4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351</TotalTime>
  <Words>1766</Words>
  <Application>Microsoft Office PowerPoint</Application>
  <PresentationFormat>ユーザー設定</PresentationFormat>
  <Paragraphs>428</Paragraphs>
  <Slides>9</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MS PGothic</vt:lpstr>
      <vt:lpstr>MS Gothic</vt:lpstr>
      <vt:lpstr>Calibri</vt:lpstr>
      <vt:lpstr>Cambria</vt:lpstr>
      <vt:lpstr>Times New Roman</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三条マルシェ出店配置図</vt:lpstr>
      <vt:lpstr>三条マルシェ出店配置図</vt:lpstr>
      <vt:lpstr>三条マルシェ出店配置図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平成２６年度　出店申込書</dc:title>
  <dc:creator>吉村 佳代子</dc:creator>
  <cp:lastModifiedBy>Marche Sanjo</cp:lastModifiedBy>
  <cp:revision>9</cp:revision>
  <cp:lastPrinted>2026-02-10T09:59:02Z</cp:lastPrinted>
  <dcterms:created xsi:type="dcterms:W3CDTF">2026-02-10T08:33:25Z</dcterms:created>
  <dcterms:modified xsi:type="dcterms:W3CDTF">2026-02-20T04:01:33Z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2025-07-30T00:00:00Z</vt:filetime>
  </property>
  <property fmtid="{D5CDD505-2E9C-101B-9397-08002B2CF9AE}" pid="3" name="Creator">
    <vt:lpwstr>Microsoft® Word 2016</vt:lpwstr>
  </property>
  <property fmtid="{D5CDD505-2E9C-101B-9397-08002B2CF9AE}" pid="4" name="LastSaved">
    <vt:filetime>2026-02-10T00:00:00Z</vt:filetime>
  </property>
  <property fmtid="{D5CDD505-2E9C-101B-9397-08002B2CF9AE}" pid="5" name="Producer">
    <vt:lpwstr>Microsoft® Word 2016</vt:lpwstr>
  </property>
</Properties>
</file>